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310" r:id="rId4"/>
    <p:sldId id="260" r:id="rId5"/>
    <p:sldId id="306" r:id="rId6"/>
    <p:sldId id="308" r:id="rId7"/>
    <p:sldId id="309" r:id="rId8"/>
    <p:sldId id="305" r:id="rId9"/>
    <p:sldId id="262" r:id="rId10"/>
    <p:sldId id="263" r:id="rId11"/>
    <p:sldId id="279" r:id="rId12"/>
    <p:sldId id="311" r:id="rId13"/>
    <p:sldId id="282" r:id="rId14"/>
    <p:sldId id="283" r:id="rId15"/>
    <p:sldId id="312" r:id="rId16"/>
    <p:sldId id="313" r:id="rId17"/>
    <p:sldId id="314" r:id="rId18"/>
    <p:sldId id="315" r:id="rId19"/>
    <p:sldId id="316" r:id="rId20"/>
    <p:sldId id="317" r:id="rId21"/>
    <p:sldId id="318" r:id="rId22"/>
    <p:sldId id="319" r:id="rId23"/>
    <p:sldId id="320" r:id="rId24"/>
    <p:sldId id="322" r:id="rId25"/>
    <p:sldId id="32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3" autoAdjust="0"/>
    <p:restoredTop sz="94660"/>
  </p:normalViewPr>
  <p:slideViewPr>
    <p:cSldViewPr snapToGrid="0">
      <p:cViewPr>
        <p:scale>
          <a:sx n="75" d="100"/>
          <a:sy n="75" d="100"/>
        </p:scale>
        <p:origin x="1524"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BBDC61-727A-4C3B-9F0F-2619C818E52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B321A-CEC5-4BE9-B7FB-E77E29FC39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40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BDC61-727A-4C3B-9F0F-2619C818E52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B321A-CEC5-4BE9-B7FB-E77E29FC3966}" type="slidenum">
              <a:rPr lang="en-US" smtClean="0"/>
              <a:t>‹#›</a:t>
            </a:fld>
            <a:endParaRPr lang="en-US"/>
          </a:p>
        </p:txBody>
      </p:sp>
    </p:spTree>
    <p:extLst>
      <p:ext uri="{BB962C8B-B14F-4D97-AF65-F5344CB8AC3E}">
        <p14:creationId xmlns:p14="http://schemas.microsoft.com/office/powerpoint/2010/main" val="104114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BDC61-727A-4C3B-9F0F-2619C818E52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B321A-CEC5-4BE9-B7FB-E77E29FC3966}" type="slidenum">
              <a:rPr lang="en-US" smtClean="0"/>
              <a:t>‹#›</a:t>
            </a:fld>
            <a:endParaRPr lang="en-US"/>
          </a:p>
        </p:txBody>
      </p:sp>
    </p:spTree>
    <p:extLst>
      <p:ext uri="{BB962C8B-B14F-4D97-AF65-F5344CB8AC3E}">
        <p14:creationId xmlns:p14="http://schemas.microsoft.com/office/powerpoint/2010/main" val="2351792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BDC61-727A-4C3B-9F0F-2619C818E52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B321A-CEC5-4BE9-B7FB-E77E29FC3966}" type="slidenum">
              <a:rPr lang="en-US" smtClean="0"/>
              <a:t>‹#›</a:t>
            </a:fld>
            <a:endParaRPr lang="en-US"/>
          </a:p>
        </p:txBody>
      </p:sp>
    </p:spTree>
    <p:extLst>
      <p:ext uri="{BB962C8B-B14F-4D97-AF65-F5344CB8AC3E}">
        <p14:creationId xmlns:p14="http://schemas.microsoft.com/office/powerpoint/2010/main" val="425204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BDC61-727A-4C3B-9F0F-2619C818E52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B321A-CEC5-4BE9-B7FB-E77E29FC39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60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BBDC61-727A-4C3B-9F0F-2619C818E527}"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DB321A-CEC5-4BE9-B7FB-E77E29FC3966}" type="slidenum">
              <a:rPr lang="en-US" smtClean="0"/>
              <a:t>‹#›</a:t>
            </a:fld>
            <a:endParaRPr lang="en-US"/>
          </a:p>
        </p:txBody>
      </p:sp>
    </p:spTree>
    <p:extLst>
      <p:ext uri="{BB962C8B-B14F-4D97-AF65-F5344CB8AC3E}">
        <p14:creationId xmlns:p14="http://schemas.microsoft.com/office/powerpoint/2010/main" val="718253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BBDC61-727A-4C3B-9F0F-2619C818E527}" type="datetimeFigureOut">
              <a:rPr lang="en-US" smtClean="0"/>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DB321A-CEC5-4BE9-B7FB-E77E29FC3966}" type="slidenum">
              <a:rPr lang="en-US" smtClean="0"/>
              <a:t>‹#›</a:t>
            </a:fld>
            <a:endParaRPr lang="en-US"/>
          </a:p>
        </p:txBody>
      </p:sp>
    </p:spTree>
    <p:extLst>
      <p:ext uri="{BB962C8B-B14F-4D97-AF65-F5344CB8AC3E}">
        <p14:creationId xmlns:p14="http://schemas.microsoft.com/office/powerpoint/2010/main" val="1322384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BBDC61-727A-4C3B-9F0F-2619C818E527}" type="datetimeFigureOut">
              <a:rPr lang="en-US" smtClean="0"/>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DB321A-CEC5-4BE9-B7FB-E77E29FC3966}" type="slidenum">
              <a:rPr lang="en-US" smtClean="0"/>
              <a:t>‹#›</a:t>
            </a:fld>
            <a:endParaRPr lang="en-US"/>
          </a:p>
        </p:txBody>
      </p:sp>
    </p:spTree>
    <p:extLst>
      <p:ext uri="{BB962C8B-B14F-4D97-AF65-F5344CB8AC3E}">
        <p14:creationId xmlns:p14="http://schemas.microsoft.com/office/powerpoint/2010/main" val="3767720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5BBDC61-727A-4C3B-9F0F-2619C818E527}" type="datetimeFigureOut">
              <a:rPr lang="en-US" smtClean="0"/>
              <a:t>4/30/2020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6DB321A-CEC5-4BE9-B7FB-E77E29FC3966}" type="slidenum">
              <a:rPr lang="en-US" smtClean="0"/>
              <a:t>‹#›</a:t>
            </a:fld>
            <a:endParaRPr lang="en-US"/>
          </a:p>
        </p:txBody>
      </p:sp>
    </p:spTree>
    <p:extLst>
      <p:ext uri="{BB962C8B-B14F-4D97-AF65-F5344CB8AC3E}">
        <p14:creationId xmlns:p14="http://schemas.microsoft.com/office/powerpoint/2010/main" val="3592703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5BBDC61-727A-4C3B-9F0F-2619C818E527}" type="datetimeFigureOut">
              <a:rPr lang="en-US" smtClean="0"/>
              <a:t>4/30/2020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6DB321A-CEC5-4BE9-B7FB-E77E29FC3966}" type="slidenum">
              <a:rPr lang="en-US" smtClean="0"/>
              <a:t>‹#›</a:t>
            </a:fld>
            <a:endParaRPr lang="en-US"/>
          </a:p>
        </p:txBody>
      </p:sp>
    </p:spTree>
    <p:extLst>
      <p:ext uri="{BB962C8B-B14F-4D97-AF65-F5344CB8AC3E}">
        <p14:creationId xmlns:p14="http://schemas.microsoft.com/office/powerpoint/2010/main" val="1549410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BBDC61-727A-4C3B-9F0F-2619C818E527}"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DB321A-CEC5-4BE9-B7FB-E77E29FC3966}" type="slidenum">
              <a:rPr lang="en-US" smtClean="0"/>
              <a:t>‹#›</a:t>
            </a:fld>
            <a:endParaRPr lang="en-US"/>
          </a:p>
        </p:txBody>
      </p:sp>
    </p:spTree>
    <p:extLst>
      <p:ext uri="{BB962C8B-B14F-4D97-AF65-F5344CB8AC3E}">
        <p14:creationId xmlns:p14="http://schemas.microsoft.com/office/powerpoint/2010/main" val="3736081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5BBDC61-727A-4C3B-9F0F-2619C818E527}" type="datetimeFigureOut">
              <a:rPr lang="en-US" smtClean="0"/>
              <a:t>4/30/2020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6DB321A-CEC5-4BE9-B7FB-E77E29FC396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532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3DA3-A896-964D-A6E8-C3C70E93F8F2}"/>
              </a:ext>
            </a:extLst>
          </p:cNvPr>
          <p:cNvSpPr>
            <a:spLocks noGrp="1"/>
          </p:cNvSpPr>
          <p:nvPr>
            <p:ph type="ctrTitle"/>
          </p:nvPr>
        </p:nvSpPr>
        <p:spPr>
          <a:xfrm>
            <a:off x="3836504" y="758952"/>
            <a:ext cx="7319175" cy="3566160"/>
          </a:xfrm>
        </p:spPr>
        <p:txBody>
          <a:bodyPr>
            <a:normAutofit/>
          </a:bodyPr>
          <a:lstStyle/>
          <a:p>
            <a:r>
              <a:rPr lang="en-US" sz="6800" b="1" dirty="0">
                <a:cs typeface="Times New Roman" panose="02020603050405020304" pitchFamily="18" charset="0"/>
              </a:rPr>
              <a:t>Project 4: Real World Dataset</a:t>
            </a:r>
            <a:br>
              <a:rPr lang="en-US" sz="6800" b="1" dirty="0">
                <a:cs typeface="Times New Roman" panose="02020603050405020304" pitchFamily="18" charset="0"/>
              </a:rPr>
            </a:br>
            <a:r>
              <a:rPr lang="en-US" sz="6800" b="1" dirty="0">
                <a:cs typeface="Times New Roman" panose="02020603050405020304" pitchFamily="18" charset="0"/>
              </a:rPr>
              <a:t>IE 6910 Python ML</a:t>
            </a:r>
          </a:p>
        </p:txBody>
      </p:sp>
      <p:sp>
        <p:nvSpPr>
          <p:cNvPr id="3" name="Subtitle 2">
            <a:extLst>
              <a:ext uri="{FF2B5EF4-FFF2-40B4-BE49-F238E27FC236}">
                <a16:creationId xmlns:a16="http://schemas.microsoft.com/office/drawing/2014/main" id="{1CBA33BF-7E42-0449-83EA-C68AD2D8B92A}"/>
              </a:ext>
            </a:extLst>
          </p:cNvPr>
          <p:cNvSpPr>
            <a:spLocks noGrp="1"/>
          </p:cNvSpPr>
          <p:nvPr>
            <p:ph type="subTitle" idx="1"/>
          </p:nvPr>
        </p:nvSpPr>
        <p:spPr>
          <a:xfrm>
            <a:off x="3836504" y="4455620"/>
            <a:ext cx="7321946" cy="1143000"/>
          </a:xfrm>
        </p:spPr>
        <p:txBody>
          <a:bodyPr>
            <a:normAutofit/>
          </a:bodyPr>
          <a:lstStyle/>
          <a:p>
            <a:r>
              <a:rPr lang="en-US" sz="2800" dirty="0">
                <a:cs typeface="Times New Roman" panose="02020603050405020304" pitchFamily="18" charset="0"/>
              </a:rPr>
              <a:t>By Mohammed Abdul Najeeb Farooqui</a:t>
            </a:r>
            <a:endParaRPr lang="en-US" sz="1500" dirty="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E670965-02DD-4656-B8F5-BD9A24BA1610}"/>
              </a:ext>
            </a:extLst>
          </p:cNvPr>
          <p:cNvSpPr>
            <a:spLocks noGrp="1"/>
          </p:cNvSpPr>
          <p:nvPr>
            <p:ph type="sldNum" sz="quarter" idx="12"/>
          </p:nvPr>
        </p:nvSpPr>
        <p:spPr>
          <a:xfrm>
            <a:off x="9900458" y="6459785"/>
            <a:ext cx="1312025" cy="365125"/>
          </a:xfrm>
        </p:spPr>
        <p:txBody>
          <a:bodyPr>
            <a:normAutofit/>
          </a:bodyPr>
          <a:lstStyle/>
          <a:p>
            <a:pPr>
              <a:spcAft>
                <a:spcPts val="600"/>
              </a:spcAft>
            </a:pPr>
            <a:fld id="{6D4CB3DA-DC0B-024A-AD7E-AB8898E41A70}" type="slidenum">
              <a:rPr lang="en-US" smtClean="0"/>
              <a:pPr>
                <a:spcAft>
                  <a:spcPts val="600"/>
                </a:spcAft>
              </a:pPr>
              <a:t>1</a:t>
            </a:fld>
            <a:endParaRPr lang="en-US"/>
          </a:p>
        </p:txBody>
      </p:sp>
      <p:pic>
        <p:nvPicPr>
          <p:cNvPr id="5" name="Picture 4">
            <a:extLst>
              <a:ext uri="{FF2B5EF4-FFF2-40B4-BE49-F238E27FC236}">
                <a16:creationId xmlns:a16="http://schemas.microsoft.com/office/drawing/2014/main" id="{774B8215-BC51-4720-B38B-4ADEDF686879}"/>
              </a:ext>
            </a:extLst>
          </p:cNvPr>
          <p:cNvPicPr>
            <a:picLocks noChangeAspect="1"/>
          </p:cNvPicPr>
          <p:nvPr/>
        </p:nvPicPr>
        <p:blipFill rotWithShape="1">
          <a:blip r:embed="rId2"/>
          <a:srcRect r="2" b="4916"/>
          <a:stretch/>
        </p:blipFill>
        <p:spPr>
          <a:xfrm>
            <a:off x="929818" y="1940958"/>
            <a:ext cx="2449486" cy="2224305"/>
          </a:xfrm>
          <a:prstGeom prst="rect">
            <a:avLst/>
          </a:prstGeom>
        </p:spPr>
      </p:pic>
    </p:spTree>
    <p:extLst>
      <p:ext uri="{BB962C8B-B14F-4D97-AF65-F5344CB8AC3E}">
        <p14:creationId xmlns:p14="http://schemas.microsoft.com/office/powerpoint/2010/main" val="946998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2">
            <a:extLst>
              <a:ext uri="{FF2B5EF4-FFF2-40B4-BE49-F238E27FC236}">
                <a16:creationId xmlns:a16="http://schemas.microsoft.com/office/drawing/2014/main" id="{75896A25-D088-48F0-A2E7-9C44D9F6B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4">
            <a:extLst>
              <a:ext uri="{FF2B5EF4-FFF2-40B4-BE49-F238E27FC236}">
                <a16:creationId xmlns:a16="http://schemas.microsoft.com/office/drawing/2014/main" id="{DDCD6B11-13E6-4A46-9C85-F8EB0F35C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1097280" y="516835"/>
            <a:ext cx="5977937" cy="1666501"/>
          </a:xfrm>
        </p:spPr>
        <p:txBody>
          <a:bodyPr>
            <a:normAutofit/>
          </a:bodyPr>
          <a:lstStyle/>
          <a:p>
            <a:r>
              <a:rPr lang="en-GB" sz="4000" dirty="0">
                <a:solidFill>
                  <a:srgbClr val="FFFFFF"/>
                </a:solidFill>
              </a:rPr>
              <a:t>Line plot 1</a:t>
            </a:r>
            <a:endParaRPr lang="en-US" sz="4000" dirty="0">
              <a:solidFill>
                <a:srgbClr val="FFFFFF"/>
              </a:solidFill>
            </a:endParaRPr>
          </a:p>
        </p:txBody>
      </p:sp>
      <p:sp>
        <p:nvSpPr>
          <p:cNvPr id="10" name="Content Placeholder 9">
            <a:extLst>
              <a:ext uri="{FF2B5EF4-FFF2-40B4-BE49-F238E27FC236}">
                <a16:creationId xmlns:a16="http://schemas.microsoft.com/office/drawing/2014/main" id="{681753A9-C2FE-408C-9E7D-6FE9D2131412}"/>
              </a:ext>
            </a:extLst>
          </p:cNvPr>
          <p:cNvSpPr>
            <a:spLocks noGrp="1"/>
          </p:cNvSpPr>
          <p:nvPr>
            <p:ph idx="1"/>
          </p:nvPr>
        </p:nvSpPr>
        <p:spPr>
          <a:xfrm>
            <a:off x="1097279" y="2236304"/>
            <a:ext cx="5977938" cy="3652667"/>
          </a:xfrm>
        </p:spPr>
        <p:txBody>
          <a:bodyPr>
            <a:normAutofit fontScale="92500" lnSpcReduction="10000"/>
          </a:bodyPr>
          <a:lstStyle/>
          <a:p>
            <a:pPr marL="342900" indent="-342900">
              <a:buClr>
                <a:schemeClr val="tx1"/>
              </a:buClr>
              <a:buFont typeface="+mj-lt"/>
              <a:buAutoNum type="arabicPeriod"/>
            </a:pPr>
            <a:r>
              <a:rPr lang="en-GB" sz="1800" dirty="0">
                <a:solidFill>
                  <a:srgbClr val="FFFFFF"/>
                </a:solidFill>
              </a:rPr>
              <a:t>We take a look at the mean values of windspeed and solar power per hour throughout the year. </a:t>
            </a:r>
          </a:p>
          <a:p>
            <a:pPr marL="342900" indent="-342900">
              <a:buClr>
                <a:schemeClr val="tx1"/>
              </a:buClr>
              <a:buFont typeface="+mj-lt"/>
              <a:buAutoNum type="arabicPeriod"/>
            </a:pPr>
            <a:r>
              <a:rPr lang="en-GB" sz="1800" dirty="0">
                <a:solidFill>
                  <a:srgbClr val="FFFFFF"/>
                </a:solidFill>
              </a:rPr>
              <a:t>The first plot on the right shows us the distribution for the mean value of solar power per hour. It shows us that the mean value of solar power generated increasing during the day which is expected as the sun is at it’s highest point during the day. </a:t>
            </a:r>
          </a:p>
          <a:p>
            <a:pPr marL="342900" indent="-342900">
              <a:buClr>
                <a:schemeClr val="tx1"/>
              </a:buClr>
              <a:buFont typeface="+mj-lt"/>
              <a:buAutoNum type="arabicPeriod"/>
            </a:pPr>
            <a:r>
              <a:rPr lang="en-GB" sz="1800" dirty="0">
                <a:solidFill>
                  <a:srgbClr val="FFFFFF"/>
                </a:solidFill>
              </a:rPr>
              <a:t>The second plot on the right shows us the distribution for mean value of windspeed per hour throughout the day. We can see that the windspeed reach highest during the night hours and stay relatively less during the day. </a:t>
            </a:r>
          </a:p>
          <a:p>
            <a:pPr marL="342900" indent="-342900">
              <a:buClr>
                <a:schemeClr val="tx1"/>
              </a:buClr>
              <a:buFont typeface="+mj-lt"/>
              <a:buAutoNum type="arabicPeriod"/>
            </a:pPr>
            <a:r>
              <a:rPr lang="en-GB" sz="1800" dirty="0">
                <a:solidFill>
                  <a:srgbClr val="FFFFFF"/>
                </a:solidFill>
              </a:rPr>
              <a:t>Final graph shows us both the plots plotted on the same y axis. We can observe no apparent connection between them from the graphs alone. </a:t>
            </a:r>
            <a:endParaRPr lang="en-US" sz="1800" dirty="0">
              <a:solidFill>
                <a:srgbClr val="FFFFFF"/>
              </a:solidFill>
            </a:endParaRPr>
          </a:p>
        </p:txBody>
      </p:sp>
      <p:sp>
        <p:nvSpPr>
          <p:cNvPr id="37" name="Rectangle 16">
            <a:extLst>
              <a:ext uri="{FF2B5EF4-FFF2-40B4-BE49-F238E27FC236}">
                <a16:creationId xmlns:a16="http://schemas.microsoft.com/office/drawing/2014/main" id="{75EBCDCE-0F4C-477C-AB15-886C5F27B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a:extLst>
              <a:ext uri="{FF2B5EF4-FFF2-40B4-BE49-F238E27FC236}">
                <a16:creationId xmlns:a16="http://schemas.microsoft.com/office/drawing/2014/main" id="{8A70A2E2-881B-4C74-8E5E-5F6C0C59A0DF}"/>
              </a:ext>
            </a:extLst>
          </p:cNvPr>
          <p:cNvPicPr>
            <a:picLocks noChangeAspect="1"/>
          </p:cNvPicPr>
          <p:nvPr/>
        </p:nvPicPr>
        <p:blipFill>
          <a:blip r:embed="rId2"/>
          <a:stretch>
            <a:fillRect/>
          </a:stretch>
        </p:blipFill>
        <p:spPr>
          <a:xfrm>
            <a:off x="8501589" y="484631"/>
            <a:ext cx="2775273" cy="1748422"/>
          </a:xfrm>
          <a:prstGeom prst="rect">
            <a:avLst/>
          </a:prstGeom>
        </p:spPr>
      </p:pic>
      <p:sp>
        <p:nvSpPr>
          <p:cNvPr id="19" name="Rectangle 18">
            <a:extLst>
              <a:ext uri="{FF2B5EF4-FFF2-40B4-BE49-F238E27FC236}">
                <a16:creationId xmlns:a16="http://schemas.microsoft.com/office/drawing/2014/main" id="{17820F06-C1AE-4232-AEE8-3AC8189E4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236191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204842-E436-46B0-8595-D7CC603DF4F5}"/>
              </a:ext>
            </a:extLst>
          </p:cNvPr>
          <p:cNvPicPr>
            <a:picLocks noChangeAspect="1"/>
          </p:cNvPicPr>
          <p:nvPr/>
        </p:nvPicPr>
        <p:blipFill>
          <a:blip r:embed="rId3"/>
          <a:stretch>
            <a:fillRect/>
          </a:stretch>
        </p:blipFill>
        <p:spPr>
          <a:xfrm>
            <a:off x="8432208" y="2554787"/>
            <a:ext cx="2914036" cy="1748422"/>
          </a:xfrm>
          <a:prstGeom prst="rect">
            <a:avLst/>
          </a:prstGeom>
        </p:spPr>
      </p:pic>
      <p:sp>
        <p:nvSpPr>
          <p:cNvPr id="21" name="Rectangle 20">
            <a:extLst>
              <a:ext uri="{FF2B5EF4-FFF2-40B4-BE49-F238E27FC236}">
                <a16:creationId xmlns:a16="http://schemas.microsoft.com/office/drawing/2014/main" id="{9A62E9AA-DA4C-405A-B6ED-5B1FE7A8D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443207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DCA69C-A514-4A80-A2D2-1C30FDF7C9EB}"/>
              </a:ext>
            </a:extLst>
          </p:cNvPr>
          <p:cNvPicPr>
            <a:picLocks noChangeAspect="1"/>
          </p:cNvPicPr>
          <p:nvPr/>
        </p:nvPicPr>
        <p:blipFill>
          <a:blip r:embed="rId4"/>
          <a:stretch>
            <a:fillRect/>
          </a:stretch>
        </p:blipFill>
        <p:spPr>
          <a:xfrm>
            <a:off x="8549437" y="4624943"/>
            <a:ext cx="2679577" cy="1748424"/>
          </a:xfrm>
          <a:prstGeom prst="rect">
            <a:avLst/>
          </a:prstGeom>
        </p:spPr>
      </p:pic>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9900458" y="6459785"/>
            <a:ext cx="1312025" cy="365125"/>
          </a:xfrm>
        </p:spPr>
        <p:txBody>
          <a:bodyPr>
            <a:normAutofit/>
          </a:bodyPr>
          <a:lstStyle/>
          <a:p>
            <a:pPr>
              <a:spcAft>
                <a:spcPts val="600"/>
              </a:spcAft>
            </a:pPr>
            <a:fld id="{E29E76BA-A9BA-4FD5-8C9E-0C080B63341E}" type="slidenum">
              <a:rPr lang="en-US">
                <a:solidFill>
                  <a:schemeClr val="tx2"/>
                </a:solidFill>
              </a:rPr>
              <a:pPr>
                <a:spcAft>
                  <a:spcPts val="600"/>
                </a:spcAft>
              </a:pPr>
              <a:t>10</a:t>
            </a:fld>
            <a:endParaRPr lang="en-US">
              <a:solidFill>
                <a:schemeClr val="tx2"/>
              </a:solidFill>
            </a:endParaRPr>
          </a:p>
        </p:txBody>
      </p:sp>
    </p:spTree>
    <p:extLst>
      <p:ext uri="{BB962C8B-B14F-4D97-AF65-F5344CB8AC3E}">
        <p14:creationId xmlns:p14="http://schemas.microsoft.com/office/powerpoint/2010/main" val="225206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F35747-2822-4D06-BE10-CD33AC6B0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C2C4466-5B1B-4361-B9D9-39ED9A8A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Line Plot 2</a:t>
            </a:r>
          </a:p>
        </p:txBody>
      </p:sp>
      <p:sp>
        <p:nvSpPr>
          <p:cNvPr id="8" name="Content Placeholder 7">
            <a:extLst>
              <a:ext uri="{FF2B5EF4-FFF2-40B4-BE49-F238E27FC236}">
                <a16:creationId xmlns:a16="http://schemas.microsoft.com/office/drawing/2014/main" id="{D8537589-2A2E-491A-B3FC-9AE171CAE222}"/>
              </a:ext>
            </a:extLst>
          </p:cNvPr>
          <p:cNvSpPr>
            <a:spLocks noGrp="1"/>
          </p:cNvSpPr>
          <p:nvPr>
            <p:ph idx="1"/>
          </p:nvPr>
        </p:nvSpPr>
        <p:spPr>
          <a:xfrm>
            <a:off x="1097279" y="2236304"/>
            <a:ext cx="5977938" cy="3652667"/>
          </a:xfrm>
        </p:spPr>
        <p:txBody>
          <a:bodyPr>
            <a:normAutofit/>
          </a:bodyPr>
          <a:lstStyle/>
          <a:p>
            <a:pPr marL="342900" indent="-342900">
              <a:buClr>
                <a:schemeClr val="tx1"/>
              </a:buClr>
              <a:buFont typeface="+mj-lt"/>
              <a:buAutoNum type="arabicPeriod"/>
            </a:pPr>
            <a:r>
              <a:rPr lang="en-US" sz="1800" dirty="0">
                <a:solidFill>
                  <a:srgbClr val="FFFFFF"/>
                </a:solidFill>
              </a:rPr>
              <a:t>Next we take a look at all the values of the solar power and the windspeed plotted from the column as a line plot. </a:t>
            </a:r>
          </a:p>
          <a:p>
            <a:pPr marL="342900" indent="-342900">
              <a:buClr>
                <a:schemeClr val="tx1"/>
              </a:buClr>
              <a:buFont typeface="+mj-lt"/>
              <a:buAutoNum type="arabicPeriod"/>
            </a:pPr>
            <a:r>
              <a:rPr lang="en-US" sz="1800" dirty="0">
                <a:solidFill>
                  <a:srgbClr val="FFFFFF"/>
                </a:solidFill>
              </a:rPr>
              <a:t>This line plot although doesn’t give us a lot of information but it shows us that there is a huge variation in the values of windspeed as compared to the values of solar power. </a:t>
            </a:r>
          </a:p>
        </p:txBody>
      </p:sp>
      <p:sp>
        <p:nvSpPr>
          <p:cNvPr id="17" name="Rectangle 16">
            <a:extLst>
              <a:ext uri="{FF2B5EF4-FFF2-40B4-BE49-F238E27FC236}">
                <a16:creationId xmlns:a16="http://schemas.microsoft.com/office/drawing/2014/main" id="{FD745DAE-5A8A-44FA-937C-CD65CF7A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0A814A64-1C8A-495F-AA9B-941495C8520F}"/>
              </a:ext>
            </a:extLst>
          </p:cNvPr>
          <p:cNvPicPr>
            <a:picLocks noChangeAspect="1"/>
          </p:cNvPicPr>
          <p:nvPr/>
        </p:nvPicPr>
        <p:blipFill>
          <a:blip r:embed="rId2"/>
          <a:stretch>
            <a:fillRect/>
          </a:stretch>
        </p:blipFill>
        <p:spPr>
          <a:xfrm>
            <a:off x="8084579" y="633997"/>
            <a:ext cx="3609294" cy="2291901"/>
          </a:xfrm>
          <a:prstGeom prst="rect">
            <a:avLst/>
          </a:prstGeom>
        </p:spPr>
      </p:pic>
      <p:sp>
        <p:nvSpPr>
          <p:cNvPr id="19" name="Rectangle 18">
            <a:extLst>
              <a:ext uri="{FF2B5EF4-FFF2-40B4-BE49-F238E27FC236}">
                <a16:creationId xmlns:a16="http://schemas.microsoft.com/office/drawing/2014/main" id="{67696AA1-B1DD-4C75-9AC1-69EE9F65F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9A587EA-54E7-4F6D-AB8C-B71287E32D9B}"/>
              </a:ext>
            </a:extLst>
          </p:cNvPr>
          <p:cNvPicPr>
            <a:picLocks noChangeAspect="1"/>
          </p:cNvPicPr>
          <p:nvPr/>
        </p:nvPicPr>
        <p:blipFill>
          <a:blip r:embed="rId3"/>
          <a:stretch>
            <a:fillRect/>
          </a:stretch>
        </p:blipFill>
        <p:spPr>
          <a:xfrm>
            <a:off x="8084579" y="3850891"/>
            <a:ext cx="3609294" cy="2454320"/>
          </a:xfrm>
          <a:prstGeom prst="rect">
            <a:avLst/>
          </a:prstGeom>
        </p:spPr>
      </p:pic>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9900458" y="6459785"/>
            <a:ext cx="1312025" cy="365125"/>
          </a:xfrm>
        </p:spPr>
        <p:txBody>
          <a:bodyPr>
            <a:normAutofit/>
          </a:bodyPr>
          <a:lstStyle/>
          <a:p>
            <a:pPr>
              <a:spcAft>
                <a:spcPts val="600"/>
              </a:spcAft>
            </a:pPr>
            <a:fld id="{E29E76BA-A9BA-4FD5-8C9E-0C080B63341E}" type="slidenum">
              <a:rPr lang="en-US">
                <a:solidFill>
                  <a:schemeClr val="tx2"/>
                </a:solidFill>
              </a:rPr>
              <a:pPr>
                <a:spcAft>
                  <a:spcPts val="600"/>
                </a:spcAft>
              </a:pPr>
              <a:t>11</a:t>
            </a:fld>
            <a:endParaRPr lang="en-US">
              <a:solidFill>
                <a:schemeClr val="tx2"/>
              </a:solidFill>
            </a:endParaRPr>
          </a:p>
        </p:txBody>
      </p:sp>
    </p:spTree>
    <p:extLst>
      <p:ext uri="{BB962C8B-B14F-4D97-AF65-F5344CB8AC3E}">
        <p14:creationId xmlns:p14="http://schemas.microsoft.com/office/powerpoint/2010/main" val="167957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F35747-2822-4D06-BE10-CD33AC6B0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C2C4466-5B1B-4361-B9D9-39ED9A8A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Line Plot 3	</a:t>
            </a:r>
          </a:p>
        </p:txBody>
      </p:sp>
      <p:sp>
        <p:nvSpPr>
          <p:cNvPr id="8" name="Content Placeholder 7">
            <a:extLst>
              <a:ext uri="{FF2B5EF4-FFF2-40B4-BE49-F238E27FC236}">
                <a16:creationId xmlns:a16="http://schemas.microsoft.com/office/drawing/2014/main" id="{D8537589-2A2E-491A-B3FC-9AE171CAE222}"/>
              </a:ext>
            </a:extLst>
          </p:cNvPr>
          <p:cNvSpPr>
            <a:spLocks noGrp="1"/>
          </p:cNvSpPr>
          <p:nvPr>
            <p:ph idx="1"/>
          </p:nvPr>
        </p:nvSpPr>
        <p:spPr>
          <a:xfrm>
            <a:off x="1097279" y="2236304"/>
            <a:ext cx="5977938" cy="3652667"/>
          </a:xfrm>
        </p:spPr>
        <p:txBody>
          <a:bodyPr>
            <a:normAutofit/>
          </a:bodyPr>
          <a:lstStyle/>
          <a:p>
            <a:pPr marL="342900" indent="-342900">
              <a:buClr>
                <a:schemeClr val="tx1"/>
              </a:buClr>
              <a:buFont typeface="+mj-lt"/>
              <a:buAutoNum type="arabicPeriod"/>
            </a:pPr>
            <a:r>
              <a:rPr lang="en-US" sz="1800" dirty="0">
                <a:solidFill>
                  <a:srgbClr val="FFFFFF"/>
                </a:solidFill>
              </a:rPr>
              <a:t>Next we take a look at the line plots for mean values of solar power and windspeed per day throughout the year. </a:t>
            </a:r>
          </a:p>
          <a:p>
            <a:pPr marL="342900" indent="-342900">
              <a:buClr>
                <a:schemeClr val="tx1"/>
              </a:buClr>
              <a:buFont typeface="+mj-lt"/>
              <a:buAutoNum type="arabicPeriod"/>
            </a:pPr>
            <a:r>
              <a:rPr lang="en-US" sz="1800" dirty="0">
                <a:solidFill>
                  <a:srgbClr val="FFFFFF"/>
                </a:solidFill>
              </a:rPr>
              <a:t>This is an interesting plot since we can see a lot of trend values setup inside both of these plots. </a:t>
            </a:r>
          </a:p>
          <a:p>
            <a:pPr marL="342900" indent="-342900">
              <a:buClr>
                <a:schemeClr val="tx1"/>
              </a:buClr>
              <a:buFont typeface="+mj-lt"/>
              <a:buAutoNum type="arabicPeriod"/>
            </a:pPr>
            <a:r>
              <a:rPr lang="en-US" sz="1800" dirty="0">
                <a:solidFill>
                  <a:srgbClr val="FFFFFF"/>
                </a:solidFill>
              </a:rPr>
              <a:t>I choose to create models that would allow us to predict mean values for both solar power and the wind power generated everyday. </a:t>
            </a:r>
          </a:p>
          <a:p>
            <a:pPr marL="342900" indent="-342900">
              <a:buClr>
                <a:schemeClr val="tx1"/>
              </a:buClr>
              <a:buFont typeface="+mj-lt"/>
              <a:buAutoNum type="arabicPeriod"/>
            </a:pPr>
            <a:r>
              <a:rPr lang="en-US" sz="1800" dirty="0">
                <a:solidFill>
                  <a:srgbClr val="FFFFFF"/>
                </a:solidFill>
              </a:rPr>
              <a:t>If in case valuable information such as the mean value of solar power or wind speed could be predicted it would help meteorologists and other weather researchers in many ways. </a:t>
            </a:r>
          </a:p>
        </p:txBody>
      </p:sp>
      <p:sp>
        <p:nvSpPr>
          <p:cNvPr id="17" name="Rectangle 16">
            <a:extLst>
              <a:ext uri="{FF2B5EF4-FFF2-40B4-BE49-F238E27FC236}">
                <a16:creationId xmlns:a16="http://schemas.microsoft.com/office/drawing/2014/main" id="{FD745DAE-5A8A-44FA-937C-CD65CF7A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F65B4679-2372-48A0-BEFF-F99A980F6048}"/>
              </a:ext>
            </a:extLst>
          </p:cNvPr>
          <p:cNvPicPr>
            <a:picLocks noChangeAspect="1"/>
          </p:cNvPicPr>
          <p:nvPr/>
        </p:nvPicPr>
        <p:blipFill>
          <a:blip r:embed="rId2"/>
          <a:stretch>
            <a:fillRect/>
          </a:stretch>
        </p:blipFill>
        <p:spPr>
          <a:xfrm>
            <a:off x="8084579" y="661067"/>
            <a:ext cx="3609294" cy="2237762"/>
          </a:xfrm>
          <a:prstGeom prst="rect">
            <a:avLst/>
          </a:prstGeom>
        </p:spPr>
      </p:pic>
      <p:sp>
        <p:nvSpPr>
          <p:cNvPr id="19" name="Rectangle 18">
            <a:extLst>
              <a:ext uri="{FF2B5EF4-FFF2-40B4-BE49-F238E27FC236}">
                <a16:creationId xmlns:a16="http://schemas.microsoft.com/office/drawing/2014/main" id="{67696AA1-B1DD-4C75-9AC1-69EE9F65F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961C0A7-E752-41AF-AAF7-18AF983D854B}"/>
              </a:ext>
            </a:extLst>
          </p:cNvPr>
          <p:cNvPicPr>
            <a:picLocks noChangeAspect="1"/>
          </p:cNvPicPr>
          <p:nvPr/>
        </p:nvPicPr>
        <p:blipFill>
          <a:blip r:embed="rId3"/>
          <a:stretch>
            <a:fillRect/>
          </a:stretch>
        </p:blipFill>
        <p:spPr>
          <a:xfrm>
            <a:off x="8084579" y="3914054"/>
            <a:ext cx="3609294" cy="2327994"/>
          </a:xfrm>
          <a:prstGeom prst="rect">
            <a:avLst/>
          </a:prstGeom>
        </p:spPr>
      </p:pic>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9900458" y="6459785"/>
            <a:ext cx="1312025" cy="365125"/>
          </a:xfrm>
        </p:spPr>
        <p:txBody>
          <a:bodyPr>
            <a:normAutofit/>
          </a:bodyPr>
          <a:lstStyle/>
          <a:p>
            <a:pPr>
              <a:spcAft>
                <a:spcPts val="600"/>
              </a:spcAft>
            </a:pPr>
            <a:fld id="{E29E76BA-A9BA-4FD5-8C9E-0C080B63341E}" type="slidenum">
              <a:rPr lang="en-US">
                <a:solidFill>
                  <a:schemeClr val="tx2"/>
                </a:solidFill>
              </a:rPr>
              <a:pPr>
                <a:spcAft>
                  <a:spcPts val="600"/>
                </a:spcAft>
              </a:pPr>
              <a:t>12</a:t>
            </a:fld>
            <a:endParaRPr lang="en-US">
              <a:solidFill>
                <a:schemeClr val="tx2"/>
              </a:solidFill>
            </a:endParaRPr>
          </a:p>
        </p:txBody>
      </p:sp>
    </p:spTree>
    <p:extLst>
      <p:ext uri="{BB962C8B-B14F-4D97-AF65-F5344CB8AC3E}">
        <p14:creationId xmlns:p14="http://schemas.microsoft.com/office/powerpoint/2010/main" val="494177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E9A1-7BB3-4832-AFCC-5BAB453ACD3A}"/>
              </a:ext>
            </a:extLst>
          </p:cNvPr>
          <p:cNvSpPr>
            <a:spLocks noGrp="1"/>
          </p:cNvSpPr>
          <p:nvPr>
            <p:ph type="title"/>
          </p:nvPr>
        </p:nvSpPr>
        <p:spPr/>
        <p:txBody>
          <a:bodyPr/>
          <a:lstStyle/>
          <a:p>
            <a:r>
              <a:rPr lang="en-US" dirty="0"/>
              <a:t>Modeling and analysis</a:t>
            </a:r>
          </a:p>
        </p:txBody>
      </p:sp>
      <p:sp>
        <p:nvSpPr>
          <p:cNvPr id="3" name="Text Placeholder 2">
            <a:extLst>
              <a:ext uri="{FF2B5EF4-FFF2-40B4-BE49-F238E27FC236}">
                <a16:creationId xmlns:a16="http://schemas.microsoft.com/office/drawing/2014/main" id="{9696E303-6AEF-4C4B-BEB5-08AF4801B723}"/>
              </a:ext>
            </a:extLst>
          </p:cNvPr>
          <p:cNvSpPr>
            <a:spLocks noGrp="1"/>
          </p:cNvSpPr>
          <p:nvPr>
            <p:ph type="body" idx="1"/>
          </p:nvPr>
        </p:nvSpPr>
        <p:spPr/>
        <p:txBody>
          <a:bodyPr/>
          <a:lstStyle/>
          <a:p>
            <a:r>
              <a:rPr lang="en-GB" dirty="0"/>
              <a:t>In this part of the ppt we will explore the various models created for analysis of the dataset and also choose the best one out. </a:t>
            </a:r>
            <a:endParaRPr lang="en-US" dirty="0"/>
          </a:p>
        </p:txBody>
      </p:sp>
      <p:sp>
        <p:nvSpPr>
          <p:cNvPr id="4" name="Slide Number Placeholder 3">
            <a:extLst>
              <a:ext uri="{FF2B5EF4-FFF2-40B4-BE49-F238E27FC236}">
                <a16:creationId xmlns:a16="http://schemas.microsoft.com/office/drawing/2014/main" id="{163362C1-9D77-4965-B8E3-C8B0CFFBD4E4}"/>
              </a:ext>
            </a:extLst>
          </p:cNvPr>
          <p:cNvSpPr>
            <a:spLocks noGrp="1"/>
          </p:cNvSpPr>
          <p:nvPr>
            <p:ph type="sldNum" sz="quarter" idx="12"/>
          </p:nvPr>
        </p:nvSpPr>
        <p:spPr/>
        <p:txBody>
          <a:bodyPr/>
          <a:lstStyle/>
          <a:p>
            <a:fld id="{E29E76BA-A9BA-4FD5-8C9E-0C080B63341E}" type="slidenum">
              <a:rPr lang="en-US" smtClean="0"/>
              <a:t>13</a:t>
            </a:fld>
            <a:endParaRPr lang="en-US"/>
          </a:p>
        </p:txBody>
      </p:sp>
    </p:spTree>
    <p:extLst>
      <p:ext uri="{BB962C8B-B14F-4D97-AF65-F5344CB8AC3E}">
        <p14:creationId xmlns:p14="http://schemas.microsoft.com/office/powerpoint/2010/main" val="1697299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642256" y="642257"/>
            <a:ext cx="3417677" cy="5226837"/>
          </a:xfrm>
        </p:spPr>
        <p:txBody>
          <a:bodyPr anchor="t">
            <a:normAutofit/>
          </a:bodyPr>
          <a:lstStyle/>
          <a:p>
            <a:r>
              <a:rPr lang="en-US"/>
              <a:t>Linear Regression Modelling	</a:t>
            </a:r>
          </a:p>
        </p:txBody>
      </p:sp>
      <p:sp>
        <p:nvSpPr>
          <p:cNvPr id="8" name="Content Placeholder 7">
            <a:extLst>
              <a:ext uri="{FF2B5EF4-FFF2-40B4-BE49-F238E27FC236}">
                <a16:creationId xmlns:a16="http://schemas.microsoft.com/office/drawing/2014/main" id="{D8537589-2A2E-491A-B3FC-9AE171CAE222}"/>
              </a:ext>
            </a:extLst>
          </p:cNvPr>
          <p:cNvSpPr>
            <a:spLocks noGrp="1"/>
          </p:cNvSpPr>
          <p:nvPr>
            <p:ph idx="1"/>
          </p:nvPr>
        </p:nvSpPr>
        <p:spPr>
          <a:xfrm>
            <a:off x="4713512" y="642258"/>
            <a:ext cx="6847117" cy="3091682"/>
          </a:xfrm>
        </p:spPr>
        <p:txBody>
          <a:bodyPr>
            <a:normAutofit/>
          </a:bodyPr>
          <a:lstStyle/>
          <a:p>
            <a:pPr marL="457200" indent="-457200">
              <a:buFont typeface="+mj-lt"/>
              <a:buAutoNum type="arabicPeriod"/>
            </a:pPr>
            <a:r>
              <a:rPr lang="en-US" dirty="0"/>
              <a:t>I wanted to explore the possibility of creating a linear regression model to predict mean solar power generated in a day by using the windspeed variable as predictor or vice versa.</a:t>
            </a:r>
          </a:p>
          <a:p>
            <a:pPr marL="457200" indent="-457200">
              <a:buFont typeface="+mj-lt"/>
              <a:buAutoNum type="arabicPeriod"/>
            </a:pPr>
            <a:r>
              <a:rPr lang="en-US" dirty="0"/>
              <a:t>Upon analysis of correlation between the two columns I found out that they had little to almost no linear correlation amongst them, so I decided to abandon the idea of regression and moved towards forecasting models for this dataset. </a:t>
            </a:r>
          </a:p>
        </p:txBody>
      </p:sp>
      <p:pic>
        <p:nvPicPr>
          <p:cNvPr id="5" name="Picture 4">
            <a:extLst>
              <a:ext uri="{FF2B5EF4-FFF2-40B4-BE49-F238E27FC236}">
                <a16:creationId xmlns:a16="http://schemas.microsoft.com/office/drawing/2014/main" id="{87CCE198-6155-4A3B-A101-0041284A0CEA}"/>
              </a:ext>
            </a:extLst>
          </p:cNvPr>
          <p:cNvPicPr>
            <a:picLocks noChangeAspect="1"/>
          </p:cNvPicPr>
          <p:nvPr/>
        </p:nvPicPr>
        <p:blipFill>
          <a:blip r:embed="rId2"/>
          <a:stretch>
            <a:fillRect/>
          </a:stretch>
        </p:blipFill>
        <p:spPr>
          <a:xfrm>
            <a:off x="5124859" y="3994485"/>
            <a:ext cx="6024423" cy="1882632"/>
          </a:xfrm>
          <a:prstGeom prst="rect">
            <a:avLst/>
          </a:prstGeom>
        </p:spPr>
      </p:pic>
      <p:sp>
        <p:nvSpPr>
          <p:cNvPr id="26" name="Rectangle 25">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9900458" y="6459785"/>
            <a:ext cx="1312025" cy="365125"/>
          </a:xfrm>
        </p:spPr>
        <p:txBody>
          <a:bodyPr>
            <a:normAutofit/>
          </a:bodyPr>
          <a:lstStyle/>
          <a:p>
            <a:pPr>
              <a:spcAft>
                <a:spcPts val="600"/>
              </a:spcAft>
            </a:pPr>
            <a:fld id="{E29E76BA-A9BA-4FD5-8C9E-0C080B63341E}" type="slidenum">
              <a:rPr lang="en-US" smtClean="0"/>
              <a:pPr>
                <a:spcAft>
                  <a:spcPts val="600"/>
                </a:spcAft>
              </a:pPr>
              <a:t>14</a:t>
            </a:fld>
            <a:endParaRPr lang="en-US"/>
          </a:p>
        </p:txBody>
      </p:sp>
    </p:spTree>
    <p:extLst>
      <p:ext uri="{BB962C8B-B14F-4D97-AF65-F5344CB8AC3E}">
        <p14:creationId xmlns:p14="http://schemas.microsoft.com/office/powerpoint/2010/main" val="422004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0F35747-2822-4D06-BE10-CD33AC6B0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C2C4466-5B1B-4361-B9D9-39ED9A8A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DAA3E6-29B2-4E68-A3E7-6EC8D0C0D0A1}"/>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Training and testing dataset</a:t>
            </a:r>
          </a:p>
        </p:txBody>
      </p:sp>
      <p:sp>
        <p:nvSpPr>
          <p:cNvPr id="3" name="Content Placeholder 2">
            <a:extLst>
              <a:ext uri="{FF2B5EF4-FFF2-40B4-BE49-F238E27FC236}">
                <a16:creationId xmlns:a16="http://schemas.microsoft.com/office/drawing/2014/main" id="{20384FBE-8B05-4E12-A0E6-AB05C20AFFBC}"/>
              </a:ext>
            </a:extLst>
          </p:cNvPr>
          <p:cNvSpPr>
            <a:spLocks noGrp="1"/>
          </p:cNvSpPr>
          <p:nvPr>
            <p:ph idx="1"/>
          </p:nvPr>
        </p:nvSpPr>
        <p:spPr>
          <a:xfrm>
            <a:off x="1097279" y="2236304"/>
            <a:ext cx="5977938" cy="3652667"/>
          </a:xfrm>
        </p:spPr>
        <p:txBody>
          <a:bodyPr>
            <a:normAutofit/>
          </a:bodyPr>
          <a:lstStyle/>
          <a:p>
            <a:pPr marL="457200" indent="-457200">
              <a:buClr>
                <a:schemeClr val="tx1"/>
              </a:buClr>
              <a:buFont typeface="+mj-lt"/>
              <a:buAutoNum type="arabicPeriod"/>
            </a:pPr>
            <a:r>
              <a:rPr lang="en-US" sz="1800" dirty="0">
                <a:solidFill>
                  <a:srgbClr val="FFFFFF"/>
                </a:solidFill>
              </a:rPr>
              <a:t>The training dataset used for this model is the dataset given to us in the Energy.xlsx file, for the testing however I did not have another years data, so I decided to go with using the training dataset for testing as well. </a:t>
            </a:r>
          </a:p>
          <a:p>
            <a:pPr marL="457200" indent="-457200">
              <a:buClr>
                <a:schemeClr val="tx1"/>
              </a:buClr>
              <a:buFont typeface="+mj-lt"/>
              <a:buAutoNum type="arabicPeriod"/>
            </a:pPr>
            <a:r>
              <a:rPr lang="en-US" sz="1800" dirty="0">
                <a:solidFill>
                  <a:srgbClr val="FFFFFF"/>
                </a:solidFill>
              </a:rPr>
              <a:t>Even though I realize that training and testing dataset could create biases but I figured that since solar power and windspeed phenomenon are seasonal they might be the same or similar for the most part at least throughout the next year as well. </a:t>
            </a:r>
          </a:p>
          <a:p>
            <a:endParaRPr lang="en-US" sz="1800" dirty="0">
              <a:solidFill>
                <a:srgbClr val="FFFFFF"/>
              </a:solidFill>
            </a:endParaRPr>
          </a:p>
          <a:p>
            <a:pPr marL="0" indent="0">
              <a:buNone/>
            </a:pPr>
            <a:endParaRPr lang="en-US" sz="1800" dirty="0">
              <a:solidFill>
                <a:srgbClr val="FFFFFF"/>
              </a:solidFill>
            </a:endParaRPr>
          </a:p>
        </p:txBody>
      </p:sp>
      <p:sp>
        <p:nvSpPr>
          <p:cNvPr id="25" name="Rectangle 24">
            <a:extLst>
              <a:ext uri="{FF2B5EF4-FFF2-40B4-BE49-F238E27FC236}">
                <a16:creationId xmlns:a16="http://schemas.microsoft.com/office/drawing/2014/main" id="{FD745DAE-5A8A-44FA-937C-CD65CF7A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F9DA59E4-B9B8-47B0-AD01-0D738EDA04FD}"/>
              </a:ext>
            </a:extLst>
          </p:cNvPr>
          <p:cNvPicPr>
            <a:picLocks noChangeAspect="1"/>
          </p:cNvPicPr>
          <p:nvPr/>
        </p:nvPicPr>
        <p:blipFill>
          <a:blip r:embed="rId2"/>
          <a:stretch>
            <a:fillRect/>
          </a:stretch>
        </p:blipFill>
        <p:spPr>
          <a:xfrm>
            <a:off x="8084579" y="706183"/>
            <a:ext cx="3609294" cy="2147529"/>
          </a:xfrm>
          <a:prstGeom prst="rect">
            <a:avLst/>
          </a:prstGeom>
        </p:spPr>
      </p:pic>
      <p:sp>
        <p:nvSpPr>
          <p:cNvPr id="27" name="Rectangle 26">
            <a:extLst>
              <a:ext uri="{FF2B5EF4-FFF2-40B4-BE49-F238E27FC236}">
                <a16:creationId xmlns:a16="http://schemas.microsoft.com/office/drawing/2014/main" id="{67696AA1-B1DD-4C75-9AC1-69EE9F65F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411F4FF-96D1-4BAE-90A1-9FD4DC68D737}"/>
              </a:ext>
            </a:extLst>
          </p:cNvPr>
          <p:cNvPicPr>
            <a:picLocks noChangeAspect="1"/>
          </p:cNvPicPr>
          <p:nvPr/>
        </p:nvPicPr>
        <p:blipFill>
          <a:blip r:embed="rId3"/>
          <a:stretch>
            <a:fillRect/>
          </a:stretch>
        </p:blipFill>
        <p:spPr>
          <a:xfrm>
            <a:off x="8084579" y="3932100"/>
            <a:ext cx="3609294" cy="2291901"/>
          </a:xfrm>
          <a:prstGeom prst="rect">
            <a:avLst/>
          </a:prstGeom>
        </p:spPr>
      </p:pic>
      <p:sp>
        <p:nvSpPr>
          <p:cNvPr id="7" name="Slide Number Placeholder 6">
            <a:extLst>
              <a:ext uri="{FF2B5EF4-FFF2-40B4-BE49-F238E27FC236}">
                <a16:creationId xmlns:a16="http://schemas.microsoft.com/office/drawing/2014/main" id="{0EE5AD67-1B94-44D3-81E7-BB43B66E430B}"/>
              </a:ext>
            </a:extLst>
          </p:cNvPr>
          <p:cNvSpPr>
            <a:spLocks noGrp="1"/>
          </p:cNvSpPr>
          <p:nvPr>
            <p:ph type="sldNum" sz="quarter" idx="12"/>
          </p:nvPr>
        </p:nvSpPr>
        <p:spPr>
          <a:xfrm>
            <a:off x="9900458" y="6459785"/>
            <a:ext cx="1312025" cy="365125"/>
          </a:xfrm>
        </p:spPr>
        <p:txBody>
          <a:bodyPr>
            <a:normAutofit/>
          </a:bodyPr>
          <a:lstStyle/>
          <a:p>
            <a:pPr>
              <a:spcAft>
                <a:spcPts val="600"/>
              </a:spcAft>
            </a:pPr>
            <a:fld id="{E29E76BA-A9BA-4FD5-8C9E-0C080B63341E}" type="slidenum">
              <a:rPr lang="en-US">
                <a:solidFill>
                  <a:schemeClr val="tx2"/>
                </a:solidFill>
              </a:rPr>
              <a:pPr>
                <a:spcAft>
                  <a:spcPts val="600"/>
                </a:spcAft>
              </a:pPr>
              <a:t>15</a:t>
            </a:fld>
            <a:endParaRPr lang="en-US">
              <a:solidFill>
                <a:schemeClr val="tx2"/>
              </a:solidFill>
            </a:endParaRPr>
          </a:p>
        </p:txBody>
      </p:sp>
    </p:spTree>
    <p:extLst>
      <p:ext uri="{BB962C8B-B14F-4D97-AF65-F5344CB8AC3E}">
        <p14:creationId xmlns:p14="http://schemas.microsoft.com/office/powerpoint/2010/main" val="768559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Forecasting Models Built and Tested</a:t>
            </a:r>
            <a:endParaRPr lang="en-US" sz="3600" dirty="0">
              <a:solidFill>
                <a:srgbClr val="FFFFFF"/>
              </a:solidFill>
            </a:endParaRPr>
          </a:p>
        </p:txBody>
      </p:sp>
      <p:sp>
        <p:nvSpPr>
          <p:cNvPr id="26" name="Rectangle 2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Content Placeholder 7">
            <a:extLst>
              <a:ext uri="{FF2B5EF4-FFF2-40B4-BE49-F238E27FC236}">
                <a16:creationId xmlns:a16="http://schemas.microsoft.com/office/drawing/2014/main" id="{D8537589-2A2E-491A-B3FC-9AE171CAE222}"/>
              </a:ext>
            </a:extLst>
          </p:cNvPr>
          <p:cNvSpPr>
            <a:spLocks noGrp="1"/>
          </p:cNvSpPr>
          <p:nvPr>
            <p:ph idx="1"/>
          </p:nvPr>
        </p:nvSpPr>
        <p:spPr>
          <a:xfrm>
            <a:off x="4742016" y="605896"/>
            <a:ext cx="6413663" cy="5646208"/>
          </a:xfrm>
        </p:spPr>
        <p:txBody>
          <a:bodyPr anchor="ctr">
            <a:normAutofit fontScale="92500" lnSpcReduction="10000"/>
          </a:bodyPr>
          <a:lstStyle/>
          <a:p>
            <a:r>
              <a:rPr lang="en-US" dirty="0"/>
              <a:t>Following forecasting models have been built and tested out for the dataset:</a:t>
            </a:r>
          </a:p>
          <a:p>
            <a:pPr marL="457200" indent="-457200">
              <a:buFont typeface="+mj-lt"/>
              <a:buAutoNum type="arabicPeriod"/>
            </a:pPr>
            <a:r>
              <a:rPr lang="en-US" dirty="0"/>
              <a:t>Autoregression</a:t>
            </a:r>
          </a:p>
          <a:p>
            <a:pPr marL="457200" indent="-457200">
              <a:buFont typeface="+mj-lt"/>
              <a:buAutoNum type="arabicPeriod"/>
            </a:pPr>
            <a:r>
              <a:rPr lang="en-US" dirty="0"/>
              <a:t>Moving Average</a:t>
            </a:r>
          </a:p>
          <a:p>
            <a:pPr marL="457200" indent="-457200">
              <a:buFont typeface="+mj-lt"/>
              <a:buAutoNum type="arabicPeriod"/>
            </a:pPr>
            <a:r>
              <a:rPr lang="en-US" dirty="0"/>
              <a:t>Autoregressive Moving Average </a:t>
            </a:r>
          </a:p>
          <a:p>
            <a:pPr marL="457200" indent="-457200">
              <a:buFont typeface="+mj-lt"/>
              <a:buAutoNum type="arabicPeriod"/>
            </a:pPr>
            <a:r>
              <a:rPr lang="en-US" dirty="0"/>
              <a:t>Autoregressive Integrated Moving Average</a:t>
            </a:r>
          </a:p>
          <a:p>
            <a:pPr marL="457200" indent="-457200">
              <a:buFont typeface="+mj-lt"/>
              <a:buAutoNum type="arabicPeriod"/>
            </a:pPr>
            <a:r>
              <a:rPr lang="en-US" dirty="0"/>
              <a:t>Seasonal Autoregressive Integrated Moving Average</a:t>
            </a:r>
          </a:p>
          <a:p>
            <a:pPr marL="457200" indent="-457200">
              <a:buFont typeface="+mj-lt"/>
              <a:buAutoNum type="arabicPeriod"/>
            </a:pPr>
            <a:r>
              <a:rPr lang="en-US" dirty="0"/>
              <a:t>Simple Exponential Smoothing</a:t>
            </a:r>
          </a:p>
          <a:p>
            <a:pPr marL="457200" indent="-457200">
              <a:buFont typeface="+mj-lt"/>
              <a:buAutoNum type="arabicPeriod"/>
            </a:pPr>
            <a:r>
              <a:rPr lang="en-US" dirty="0"/>
              <a:t>Holt Winter’s Exponential Smoothing</a:t>
            </a:r>
          </a:p>
          <a:p>
            <a:pPr marL="0" indent="0">
              <a:buNone/>
            </a:pPr>
            <a:r>
              <a:rPr lang="en-US" dirty="0"/>
              <a:t>I have used the metric Root Mean Squared Error (RMSE) as the metric for deciding which models are better than the other. </a:t>
            </a:r>
          </a:p>
          <a:p>
            <a:pPr marL="0" indent="0">
              <a:buNone/>
            </a:pPr>
            <a:r>
              <a:rPr lang="en-US" b="1" dirty="0"/>
              <a:t>Lower the RMSE, better the model.</a:t>
            </a:r>
          </a:p>
          <a:p>
            <a:pPr marL="0" indent="0">
              <a:buNone/>
            </a:pPr>
            <a:r>
              <a:rPr lang="en-US" b="1" dirty="0"/>
              <a:t>The next few slides will contain the RMSE of each model tested on solar power test dataset and windspeed test dataset and a plot to visualize how well the model is doing when compared to the test set. </a:t>
            </a:r>
          </a:p>
        </p:txBody>
      </p:sp>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10123055" y="6459785"/>
            <a:ext cx="1089428" cy="365125"/>
          </a:xfrm>
        </p:spPr>
        <p:txBody>
          <a:bodyPr>
            <a:normAutofit/>
          </a:bodyPr>
          <a:lstStyle/>
          <a:p>
            <a:pPr>
              <a:spcAft>
                <a:spcPts val="600"/>
              </a:spcAft>
            </a:pPr>
            <a:fld id="{E29E76BA-A9BA-4FD5-8C9E-0C080B63341E}" type="slidenum">
              <a:rPr lang="en-US" smtClean="0">
                <a:solidFill>
                  <a:schemeClr val="tx2"/>
                </a:solidFill>
              </a:rPr>
              <a:pPr>
                <a:spcAft>
                  <a:spcPts val="600"/>
                </a:spcAft>
              </a:pPr>
              <a:t>16</a:t>
            </a:fld>
            <a:endParaRPr lang="en-US">
              <a:solidFill>
                <a:schemeClr val="tx2"/>
              </a:solidFill>
            </a:endParaRPr>
          </a:p>
        </p:txBody>
      </p:sp>
    </p:spTree>
    <p:extLst>
      <p:ext uri="{BB962C8B-B14F-4D97-AF65-F5344CB8AC3E}">
        <p14:creationId xmlns:p14="http://schemas.microsoft.com/office/powerpoint/2010/main" val="1809751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1097280" y="286603"/>
            <a:ext cx="10058400" cy="1450757"/>
          </a:xfrm>
        </p:spPr>
        <p:txBody>
          <a:bodyPr/>
          <a:lstStyle/>
          <a:p>
            <a:r>
              <a:rPr lang="en-US" dirty="0"/>
              <a:t>Autoregression (AR) Model</a:t>
            </a:r>
          </a:p>
        </p:txBody>
      </p:sp>
      <p:sp>
        <p:nvSpPr>
          <p:cNvPr id="8" name="Content Placeholder 7">
            <a:extLst>
              <a:ext uri="{FF2B5EF4-FFF2-40B4-BE49-F238E27FC236}">
                <a16:creationId xmlns:a16="http://schemas.microsoft.com/office/drawing/2014/main" id="{D8537589-2A2E-491A-B3FC-9AE171CAE222}"/>
              </a:ext>
            </a:extLst>
          </p:cNvPr>
          <p:cNvSpPr>
            <a:spLocks noGrp="1"/>
          </p:cNvSpPr>
          <p:nvPr>
            <p:ph idx="1"/>
          </p:nvPr>
        </p:nvSpPr>
        <p:spPr>
          <a:xfrm>
            <a:off x="1097280" y="1845734"/>
            <a:ext cx="6886135" cy="448203"/>
          </a:xfrm>
        </p:spPr>
        <p:txBody>
          <a:bodyPr>
            <a:normAutofit/>
          </a:bodyPr>
          <a:lstStyle/>
          <a:p>
            <a:pPr marL="0" indent="0">
              <a:buNone/>
            </a:pPr>
            <a:r>
              <a:rPr lang="en-GB" dirty="0"/>
              <a:t>RMSE for solar power data</a:t>
            </a:r>
            <a:endParaRPr lang="en-US" dirty="0"/>
          </a:p>
        </p:txBody>
      </p:sp>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9900458" y="6459785"/>
            <a:ext cx="1312025" cy="365125"/>
          </a:xfrm>
        </p:spPr>
        <p:txBody>
          <a:bodyPr/>
          <a:lstStyle/>
          <a:p>
            <a:fld id="{E29E76BA-A9BA-4FD5-8C9E-0C080B63341E}" type="slidenum">
              <a:rPr lang="en-US" smtClean="0"/>
              <a:t>17</a:t>
            </a:fld>
            <a:endParaRPr lang="en-US"/>
          </a:p>
        </p:txBody>
      </p:sp>
      <p:pic>
        <p:nvPicPr>
          <p:cNvPr id="3" name="Picture 2">
            <a:extLst>
              <a:ext uri="{FF2B5EF4-FFF2-40B4-BE49-F238E27FC236}">
                <a16:creationId xmlns:a16="http://schemas.microsoft.com/office/drawing/2014/main" id="{BB8556D6-5787-4EF8-BE2D-82B627E4184B}"/>
              </a:ext>
            </a:extLst>
          </p:cNvPr>
          <p:cNvPicPr>
            <a:picLocks noChangeAspect="1"/>
          </p:cNvPicPr>
          <p:nvPr/>
        </p:nvPicPr>
        <p:blipFill>
          <a:blip r:embed="rId2"/>
          <a:stretch>
            <a:fillRect/>
          </a:stretch>
        </p:blipFill>
        <p:spPr>
          <a:xfrm>
            <a:off x="1016097" y="2293937"/>
            <a:ext cx="3524250" cy="771525"/>
          </a:xfrm>
          <a:prstGeom prst="rect">
            <a:avLst/>
          </a:prstGeom>
        </p:spPr>
      </p:pic>
      <p:sp>
        <p:nvSpPr>
          <p:cNvPr id="6" name="Content Placeholder 7">
            <a:extLst>
              <a:ext uri="{FF2B5EF4-FFF2-40B4-BE49-F238E27FC236}">
                <a16:creationId xmlns:a16="http://schemas.microsoft.com/office/drawing/2014/main" id="{7996DE56-6201-4806-847C-B1087A589617}"/>
              </a:ext>
            </a:extLst>
          </p:cNvPr>
          <p:cNvSpPr txBox="1">
            <a:spLocks/>
          </p:cNvSpPr>
          <p:nvPr/>
        </p:nvSpPr>
        <p:spPr>
          <a:xfrm>
            <a:off x="6457390" y="1899021"/>
            <a:ext cx="6886135" cy="44820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RMSE for windspeed data</a:t>
            </a:r>
            <a:endParaRPr lang="en-US" dirty="0"/>
          </a:p>
        </p:txBody>
      </p:sp>
      <p:pic>
        <p:nvPicPr>
          <p:cNvPr id="5" name="Picture 4">
            <a:extLst>
              <a:ext uri="{FF2B5EF4-FFF2-40B4-BE49-F238E27FC236}">
                <a16:creationId xmlns:a16="http://schemas.microsoft.com/office/drawing/2014/main" id="{54C5ADAF-097C-48E4-92F1-BBF833CA6430}"/>
              </a:ext>
            </a:extLst>
          </p:cNvPr>
          <p:cNvPicPr>
            <a:picLocks noChangeAspect="1"/>
          </p:cNvPicPr>
          <p:nvPr/>
        </p:nvPicPr>
        <p:blipFill>
          <a:blip r:embed="rId3"/>
          <a:stretch>
            <a:fillRect/>
          </a:stretch>
        </p:blipFill>
        <p:spPr>
          <a:xfrm>
            <a:off x="6232907" y="2379662"/>
            <a:ext cx="3781425" cy="685800"/>
          </a:xfrm>
          <a:prstGeom prst="rect">
            <a:avLst/>
          </a:prstGeom>
        </p:spPr>
      </p:pic>
      <p:pic>
        <p:nvPicPr>
          <p:cNvPr id="7" name="Picture 6">
            <a:extLst>
              <a:ext uri="{FF2B5EF4-FFF2-40B4-BE49-F238E27FC236}">
                <a16:creationId xmlns:a16="http://schemas.microsoft.com/office/drawing/2014/main" id="{2ACD01FB-8E69-4E22-8598-56963BF05283}"/>
              </a:ext>
            </a:extLst>
          </p:cNvPr>
          <p:cNvPicPr>
            <a:picLocks noChangeAspect="1"/>
          </p:cNvPicPr>
          <p:nvPr/>
        </p:nvPicPr>
        <p:blipFill>
          <a:blip r:embed="rId4"/>
          <a:stretch>
            <a:fillRect/>
          </a:stretch>
        </p:blipFill>
        <p:spPr>
          <a:xfrm>
            <a:off x="5896245" y="3151187"/>
            <a:ext cx="5259435" cy="3418392"/>
          </a:xfrm>
          <a:prstGeom prst="rect">
            <a:avLst/>
          </a:prstGeom>
        </p:spPr>
      </p:pic>
      <p:pic>
        <p:nvPicPr>
          <p:cNvPr id="9" name="Picture 8">
            <a:extLst>
              <a:ext uri="{FF2B5EF4-FFF2-40B4-BE49-F238E27FC236}">
                <a16:creationId xmlns:a16="http://schemas.microsoft.com/office/drawing/2014/main" id="{F18B6891-5914-4956-BF3E-073758703910}"/>
              </a:ext>
            </a:extLst>
          </p:cNvPr>
          <p:cNvPicPr>
            <a:picLocks noChangeAspect="1"/>
          </p:cNvPicPr>
          <p:nvPr/>
        </p:nvPicPr>
        <p:blipFill>
          <a:blip r:embed="rId5"/>
          <a:stretch>
            <a:fillRect/>
          </a:stretch>
        </p:blipFill>
        <p:spPr>
          <a:xfrm>
            <a:off x="286103" y="3070580"/>
            <a:ext cx="5216810" cy="3518427"/>
          </a:xfrm>
          <a:prstGeom prst="rect">
            <a:avLst/>
          </a:prstGeom>
        </p:spPr>
      </p:pic>
    </p:spTree>
    <p:extLst>
      <p:ext uri="{BB962C8B-B14F-4D97-AF65-F5344CB8AC3E}">
        <p14:creationId xmlns:p14="http://schemas.microsoft.com/office/powerpoint/2010/main" val="1721064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1097280" y="286603"/>
            <a:ext cx="10058400" cy="1450757"/>
          </a:xfrm>
        </p:spPr>
        <p:txBody>
          <a:bodyPr/>
          <a:lstStyle/>
          <a:p>
            <a:r>
              <a:rPr lang="en-US" dirty="0"/>
              <a:t>Moving Average (MA) Model</a:t>
            </a:r>
          </a:p>
        </p:txBody>
      </p:sp>
      <p:sp>
        <p:nvSpPr>
          <p:cNvPr id="8" name="Content Placeholder 7">
            <a:extLst>
              <a:ext uri="{FF2B5EF4-FFF2-40B4-BE49-F238E27FC236}">
                <a16:creationId xmlns:a16="http://schemas.microsoft.com/office/drawing/2014/main" id="{D8537589-2A2E-491A-B3FC-9AE171CAE222}"/>
              </a:ext>
            </a:extLst>
          </p:cNvPr>
          <p:cNvSpPr>
            <a:spLocks noGrp="1"/>
          </p:cNvSpPr>
          <p:nvPr>
            <p:ph idx="1"/>
          </p:nvPr>
        </p:nvSpPr>
        <p:spPr>
          <a:xfrm>
            <a:off x="1097280" y="1845734"/>
            <a:ext cx="6886135" cy="448203"/>
          </a:xfrm>
        </p:spPr>
        <p:txBody>
          <a:bodyPr>
            <a:normAutofit/>
          </a:bodyPr>
          <a:lstStyle/>
          <a:p>
            <a:pPr marL="0" indent="0">
              <a:buNone/>
            </a:pPr>
            <a:r>
              <a:rPr lang="en-GB" dirty="0"/>
              <a:t>RMSE for solar power data</a:t>
            </a:r>
            <a:endParaRPr lang="en-US" dirty="0"/>
          </a:p>
        </p:txBody>
      </p:sp>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9900458" y="6459785"/>
            <a:ext cx="1312025" cy="365125"/>
          </a:xfrm>
        </p:spPr>
        <p:txBody>
          <a:bodyPr/>
          <a:lstStyle/>
          <a:p>
            <a:fld id="{E29E76BA-A9BA-4FD5-8C9E-0C080B63341E}" type="slidenum">
              <a:rPr lang="en-US" smtClean="0"/>
              <a:t>18</a:t>
            </a:fld>
            <a:endParaRPr lang="en-US"/>
          </a:p>
        </p:txBody>
      </p:sp>
      <p:sp>
        <p:nvSpPr>
          <p:cNvPr id="6" name="Content Placeholder 7">
            <a:extLst>
              <a:ext uri="{FF2B5EF4-FFF2-40B4-BE49-F238E27FC236}">
                <a16:creationId xmlns:a16="http://schemas.microsoft.com/office/drawing/2014/main" id="{7996DE56-6201-4806-847C-B1087A589617}"/>
              </a:ext>
            </a:extLst>
          </p:cNvPr>
          <p:cNvSpPr txBox="1">
            <a:spLocks/>
          </p:cNvSpPr>
          <p:nvPr/>
        </p:nvSpPr>
        <p:spPr>
          <a:xfrm>
            <a:off x="6457390" y="1899021"/>
            <a:ext cx="6886135" cy="44820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RMSE for windspeed data</a:t>
            </a:r>
            <a:endParaRPr lang="en-US" dirty="0"/>
          </a:p>
        </p:txBody>
      </p:sp>
      <p:pic>
        <p:nvPicPr>
          <p:cNvPr id="10" name="Picture 9">
            <a:extLst>
              <a:ext uri="{FF2B5EF4-FFF2-40B4-BE49-F238E27FC236}">
                <a16:creationId xmlns:a16="http://schemas.microsoft.com/office/drawing/2014/main" id="{489E60F3-2699-4FAB-BA9F-343519D88C89}"/>
              </a:ext>
            </a:extLst>
          </p:cNvPr>
          <p:cNvPicPr>
            <a:picLocks noChangeAspect="1"/>
          </p:cNvPicPr>
          <p:nvPr/>
        </p:nvPicPr>
        <p:blipFill>
          <a:blip r:embed="rId2"/>
          <a:stretch>
            <a:fillRect/>
          </a:stretch>
        </p:blipFill>
        <p:spPr>
          <a:xfrm>
            <a:off x="6393414" y="2649435"/>
            <a:ext cx="5336115" cy="3829257"/>
          </a:xfrm>
          <a:prstGeom prst="rect">
            <a:avLst/>
          </a:prstGeom>
        </p:spPr>
      </p:pic>
      <p:pic>
        <p:nvPicPr>
          <p:cNvPr id="11" name="Picture 10">
            <a:extLst>
              <a:ext uri="{FF2B5EF4-FFF2-40B4-BE49-F238E27FC236}">
                <a16:creationId xmlns:a16="http://schemas.microsoft.com/office/drawing/2014/main" id="{8E802124-5174-4828-8E19-B8921C018BC9}"/>
              </a:ext>
            </a:extLst>
          </p:cNvPr>
          <p:cNvPicPr>
            <a:picLocks noChangeAspect="1"/>
          </p:cNvPicPr>
          <p:nvPr/>
        </p:nvPicPr>
        <p:blipFill>
          <a:blip r:embed="rId3"/>
          <a:stretch>
            <a:fillRect/>
          </a:stretch>
        </p:blipFill>
        <p:spPr>
          <a:xfrm>
            <a:off x="6457390" y="2293937"/>
            <a:ext cx="3181350" cy="409575"/>
          </a:xfrm>
          <a:prstGeom prst="rect">
            <a:avLst/>
          </a:prstGeom>
        </p:spPr>
      </p:pic>
      <p:pic>
        <p:nvPicPr>
          <p:cNvPr id="12" name="Picture 11">
            <a:extLst>
              <a:ext uri="{FF2B5EF4-FFF2-40B4-BE49-F238E27FC236}">
                <a16:creationId xmlns:a16="http://schemas.microsoft.com/office/drawing/2014/main" id="{3A8E62AD-6527-4FB2-952B-EAB67D1CF983}"/>
              </a:ext>
            </a:extLst>
          </p:cNvPr>
          <p:cNvPicPr>
            <a:picLocks noChangeAspect="1"/>
          </p:cNvPicPr>
          <p:nvPr/>
        </p:nvPicPr>
        <p:blipFill>
          <a:blip r:embed="rId4"/>
          <a:stretch>
            <a:fillRect/>
          </a:stretch>
        </p:blipFill>
        <p:spPr>
          <a:xfrm>
            <a:off x="382849" y="2863241"/>
            <a:ext cx="5400152" cy="3596544"/>
          </a:xfrm>
          <a:prstGeom prst="rect">
            <a:avLst/>
          </a:prstGeom>
        </p:spPr>
      </p:pic>
      <p:pic>
        <p:nvPicPr>
          <p:cNvPr id="13" name="Picture 12">
            <a:extLst>
              <a:ext uri="{FF2B5EF4-FFF2-40B4-BE49-F238E27FC236}">
                <a16:creationId xmlns:a16="http://schemas.microsoft.com/office/drawing/2014/main" id="{DD20999E-F381-41C7-A353-2D787BE4C667}"/>
              </a:ext>
            </a:extLst>
          </p:cNvPr>
          <p:cNvPicPr>
            <a:picLocks noChangeAspect="1"/>
          </p:cNvPicPr>
          <p:nvPr/>
        </p:nvPicPr>
        <p:blipFill>
          <a:blip r:embed="rId5"/>
          <a:stretch>
            <a:fillRect/>
          </a:stretch>
        </p:blipFill>
        <p:spPr>
          <a:xfrm>
            <a:off x="957822" y="2313250"/>
            <a:ext cx="3190875" cy="428625"/>
          </a:xfrm>
          <a:prstGeom prst="rect">
            <a:avLst/>
          </a:prstGeom>
        </p:spPr>
      </p:pic>
    </p:spTree>
    <p:extLst>
      <p:ext uri="{BB962C8B-B14F-4D97-AF65-F5344CB8AC3E}">
        <p14:creationId xmlns:p14="http://schemas.microsoft.com/office/powerpoint/2010/main" val="1142249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1097280" y="286603"/>
            <a:ext cx="10058400" cy="1450757"/>
          </a:xfrm>
        </p:spPr>
        <p:txBody>
          <a:bodyPr/>
          <a:lstStyle/>
          <a:p>
            <a:r>
              <a:rPr lang="en-US" dirty="0"/>
              <a:t>Autoregressive Moving Average (ARMA) Model</a:t>
            </a:r>
          </a:p>
        </p:txBody>
      </p:sp>
      <p:sp>
        <p:nvSpPr>
          <p:cNvPr id="8" name="Content Placeholder 7">
            <a:extLst>
              <a:ext uri="{FF2B5EF4-FFF2-40B4-BE49-F238E27FC236}">
                <a16:creationId xmlns:a16="http://schemas.microsoft.com/office/drawing/2014/main" id="{D8537589-2A2E-491A-B3FC-9AE171CAE222}"/>
              </a:ext>
            </a:extLst>
          </p:cNvPr>
          <p:cNvSpPr>
            <a:spLocks noGrp="1"/>
          </p:cNvSpPr>
          <p:nvPr>
            <p:ph idx="1"/>
          </p:nvPr>
        </p:nvSpPr>
        <p:spPr>
          <a:xfrm>
            <a:off x="1097280" y="1845734"/>
            <a:ext cx="6886135" cy="448203"/>
          </a:xfrm>
        </p:spPr>
        <p:txBody>
          <a:bodyPr>
            <a:normAutofit/>
          </a:bodyPr>
          <a:lstStyle/>
          <a:p>
            <a:pPr marL="0" indent="0">
              <a:buNone/>
            </a:pPr>
            <a:r>
              <a:rPr lang="en-GB" dirty="0"/>
              <a:t>RMSE for solar power data</a:t>
            </a:r>
            <a:endParaRPr lang="en-US" dirty="0"/>
          </a:p>
        </p:txBody>
      </p:sp>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9900458" y="6459785"/>
            <a:ext cx="1312025" cy="365125"/>
          </a:xfrm>
        </p:spPr>
        <p:txBody>
          <a:bodyPr/>
          <a:lstStyle/>
          <a:p>
            <a:fld id="{E29E76BA-A9BA-4FD5-8C9E-0C080B63341E}" type="slidenum">
              <a:rPr lang="en-US" smtClean="0"/>
              <a:t>19</a:t>
            </a:fld>
            <a:endParaRPr lang="en-US"/>
          </a:p>
        </p:txBody>
      </p:sp>
      <p:sp>
        <p:nvSpPr>
          <p:cNvPr id="6" name="Content Placeholder 7">
            <a:extLst>
              <a:ext uri="{FF2B5EF4-FFF2-40B4-BE49-F238E27FC236}">
                <a16:creationId xmlns:a16="http://schemas.microsoft.com/office/drawing/2014/main" id="{7996DE56-6201-4806-847C-B1087A589617}"/>
              </a:ext>
            </a:extLst>
          </p:cNvPr>
          <p:cNvSpPr txBox="1">
            <a:spLocks/>
          </p:cNvSpPr>
          <p:nvPr/>
        </p:nvSpPr>
        <p:spPr>
          <a:xfrm>
            <a:off x="6457390" y="1899021"/>
            <a:ext cx="6886135" cy="44820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RMSE for windspeed data</a:t>
            </a:r>
            <a:endParaRPr lang="en-US" dirty="0"/>
          </a:p>
        </p:txBody>
      </p:sp>
      <p:pic>
        <p:nvPicPr>
          <p:cNvPr id="10" name="Picture 9">
            <a:extLst>
              <a:ext uri="{FF2B5EF4-FFF2-40B4-BE49-F238E27FC236}">
                <a16:creationId xmlns:a16="http://schemas.microsoft.com/office/drawing/2014/main" id="{3425398A-67D0-4A33-9034-6BFDBB9E8ABE}"/>
              </a:ext>
            </a:extLst>
          </p:cNvPr>
          <p:cNvPicPr>
            <a:picLocks noChangeAspect="1"/>
          </p:cNvPicPr>
          <p:nvPr/>
        </p:nvPicPr>
        <p:blipFill>
          <a:blip r:embed="rId2"/>
          <a:stretch>
            <a:fillRect/>
          </a:stretch>
        </p:blipFill>
        <p:spPr>
          <a:xfrm>
            <a:off x="6274955" y="2771350"/>
            <a:ext cx="5401560" cy="3635148"/>
          </a:xfrm>
          <a:prstGeom prst="rect">
            <a:avLst/>
          </a:prstGeom>
        </p:spPr>
      </p:pic>
      <p:pic>
        <p:nvPicPr>
          <p:cNvPr id="11" name="Picture 10">
            <a:extLst>
              <a:ext uri="{FF2B5EF4-FFF2-40B4-BE49-F238E27FC236}">
                <a16:creationId xmlns:a16="http://schemas.microsoft.com/office/drawing/2014/main" id="{776545A0-2F29-4F4C-A6B1-C2AF27D7B9EB}"/>
              </a:ext>
            </a:extLst>
          </p:cNvPr>
          <p:cNvPicPr>
            <a:picLocks noChangeAspect="1"/>
          </p:cNvPicPr>
          <p:nvPr/>
        </p:nvPicPr>
        <p:blipFill>
          <a:blip r:embed="rId3"/>
          <a:stretch>
            <a:fillRect/>
          </a:stretch>
        </p:blipFill>
        <p:spPr>
          <a:xfrm>
            <a:off x="6457390" y="2323147"/>
            <a:ext cx="3200400" cy="371475"/>
          </a:xfrm>
          <a:prstGeom prst="rect">
            <a:avLst/>
          </a:prstGeom>
        </p:spPr>
      </p:pic>
      <p:pic>
        <p:nvPicPr>
          <p:cNvPr id="12" name="Picture 11">
            <a:extLst>
              <a:ext uri="{FF2B5EF4-FFF2-40B4-BE49-F238E27FC236}">
                <a16:creationId xmlns:a16="http://schemas.microsoft.com/office/drawing/2014/main" id="{399F6F6D-2295-47A3-99B4-898BE7EFDF8A}"/>
              </a:ext>
            </a:extLst>
          </p:cNvPr>
          <p:cNvPicPr>
            <a:picLocks noChangeAspect="1"/>
          </p:cNvPicPr>
          <p:nvPr/>
        </p:nvPicPr>
        <p:blipFill>
          <a:blip r:embed="rId4"/>
          <a:stretch>
            <a:fillRect/>
          </a:stretch>
        </p:blipFill>
        <p:spPr>
          <a:xfrm>
            <a:off x="100792" y="2694622"/>
            <a:ext cx="5498497" cy="3635148"/>
          </a:xfrm>
          <a:prstGeom prst="rect">
            <a:avLst/>
          </a:prstGeom>
        </p:spPr>
      </p:pic>
      <p:pic>
        <p:nvPicPr>
          <p:cNvPr id="13" name="Picture 12">
            <a:extLst>
              <a:ext uri="{FF2B5EF4-FFF2-40B4-BE49-F238E27FC236}">
                <a16:creationId xmlns:a16="http://schemas.microsoft.com/office/drawing/2014/main" id="{06BDB269-5003-4BFA-A37E-B48AC3FEB5EE}"/>
              </a:ext>
            </a:extLst>
          </p:cNvPr>
          <p:cNvPicPr>
            <a:picLocks noChangeAspect="1"/>
          </p:cNvPicPr>
          <p:nvPr/>
        </p:nvPicPr>
        <p:blipFill>
          <a:blip r:embed="rId5"/>
          <a:stretch>
            <a:fillRect/>
          </a:stretch>
        </p:blipFill>
        <p:spPr>
          <a:xfrm>
            <a:off x="1097280" y="2168948"/>
            <a:ext cx="3076575" cy="466725"/>
          </a:xfrm>
          <a:prstGeom prst="rect">
            <a:avLst/>
          </a:prstGeom>
        </p:spPr>
      </p:pic>
    </p:spTree>
    <p:extLst>
      <p:ext uri="{BB962C8B-B14F-4D97-AF65-F5344CB8AC3E}">
        <p14:creationId xmlns:p14="http://schemas.microsoft.com/office/powerpoint/2010/main" val="419568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E9A1-7BB3-4832-AFCC-5BAB453ACD3A}"/>
              </a:ext>
            </a:extLst>
          </p:cNvPr>
          <p:cNvSpPr>
            <a:spLocks noGrp="1"/>
          </p:cNvSpPr>
          <p:nvPr>
            <p:ph type="title"/>
          </p:nvPr>
        </p:nvSpPr>
        <p:spPr/>
        <p:txBody>
          <a:bodyPr/>
          <a:lstStyle/>
          <a:p>
            <a:r>
              <a:rPr lang="en-US" dirty="0"/>
              <a:t>Energy Dataset</a:t>
            </a:r>
          </a:p>
        </p:txBody>
      </p:sp>
      <p:sp>
        <p:nvSpPr>
          <p:cNvPr id="3" name="Text Placeholder 2">
            <a:extLst>
              <a:ext uri="{FF2B5EF4-FFF2-40B4-BE49-F238E27FC236}">
                <a16:creationId xmlns:a16="http://schemas.microsoft.com/office/drawing/2014/main" id="{9696E303-6AEF-4C4B-BEB5-08AF4801B7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3362C1-9D77-4965-B8E3-C8B0CFFBD4E4}"/>
              </a:ext>
            </a:extLst>
          </p:cNvPr>
          <p:cNvSpPr>
            <a:spLocks noGrp="1"/>
          </p:cNvSpPr>
          <p:nvPr>
            <p:ph type="sldNum" sz="quarter" idx="12"/>
          </p:nvPr>
        </p:nvSpPr>
        <p:spPr/>
        <p:txBody>
          <a:bodyPr/>
          <a:lstStyle/>
          <a:p>
            <a:fld id="{E29E76BA-A9BA-4FD5-8C9E-0C080B63341E}" type="slidenum">
              <a:rPr lang="en-US" smtClean="0"/>
              <a:t>2</a:t>
            </a:fld>
            <a:endParaRPr lang="en-US"/>
          </a:p>
        </p:txBody>
      </p:sp>
    </p:spTree>
    <p:extLst>
      <p:ext uri="{BB962C8B-B14F-4D97-AF65-F5344CB8AC3E}">
        <p14:creationId xmlns:p14="http://schemas.microsoft.com/office/powerpoint/2010/main" val="3478125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1097280" y="286603"/>
            <a:ext cx="10058400" cy="1450757"/>
          </a:xfrm>
        </p:spPr>
        <p:txBody>
          <a:bodyPr/>
          <a:lstStyle/>
          <a:p>
            <a:r>
              <a:rPr lang="en-US" dirty="0"/>
              <a:t>Autoregressive Integrated Moving Average (ARIMA) Model</a:t>
            </a:r>
          </a:p>
        </p:txBody>
      </p:sp>
      <p:sp>
        <p:nvSpPr>
          <p:cNvPr id="8" name="Content Placeholder 7">
            <a:extLst>
              <a:ext uri="{FF2B5EF4-FFF2-40B4-BE49-F238E27FC236}">
                <a16:creationId xmlns:a16="http://schemas.microsoft.com/office/drawing/2014/main" id="{D8537589-2A2E-491A-B3FC-9AE171CAE222}"/>
              </a:ext>
            </a:extLst>
          </p:cNvPr>
          <p:cNvSpPr>
            <a:spLocks noGrp="1"/>
          </p:cNvSpPr>
          <p:nvPr>
            <p:ph idx="1"/>
          </p:nvPr>
        </p:nvSpPr>
        <p:spPr>
          <a:xfrm>
            <a:off x="1097280" y="1845734"/>
            <a:ext cx="6886135" cy="448203"/>
          </a:xfrm>
        </p:spPr>
        <p:txBody>
          <a:bodyPr>
            <a:normAutofit/>
          </a:bodyPr>
          <a:lstStyle/>
          <a:p>
            <a:pPr marL="0" indent="0">
              <a:buNone/>
            </a:pPr>
            <a:r>
              <a:rPr lang="en-GB" dirty="0"/>
              <a:t>RMSE for solar power data</a:t>
            </a:r>
            <a:endParaRPr lang="en-US" dirty="0"/>
          </a:p>
        </p:txBody>
      </p:sp>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9900458" y="6459785"/>
            <a:ext cx="1312025" cy="365125"/>
          </a:xfrm>
        </p:spPr>
        <p:txBody>
          <a:bodyPr/>
          <a:lstStyle/>
          <a:p>
            <a:fld id="{E29E76BA-A9BA-4FD5-8C9E-0C080B63341E}" type="slidenum">
              <a:rPr lang="en-US" smtClean="0"/>
              <a:t>20</a:t>
            </a:fld>
            <a:endParaRPr lang="en-US"/>
          </a:p>
        </p:txBody>
      </p:sp>
      <p:sp>
        <p:nvSpPr>
          <p:cNvPr id="6" name="Content Placeholder 7">
            <a:extLst>
              <a:ext uri="{FF2B5EF4-FFF2-40B4-BE49-F238E27FC236}">
                <a16:creationId xmlns:a16="http://schemas.microsoft.com/office/drawing/2014/main" id="{7996DE56-6201-4806-847C-B1087A589617}"/>
              </a:ext>
            </a:extLst>
          </p:cNvPr>
          <p:cNvSpPr txBox="1">
            <a:spLocks/>
          </p:cNvSpPr>
          <p:nvPr/>
        </p:nvSpPr>
        <p:spPr>
          <a:xfrm>
            <a:off x="6457390" y="1899021"/>
            <a:ext cx="6886135" cy="44820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RMSE for windspeed data</a:t>
            </a:r>
            <a:endParaRPr lang="en-US" dirty="0"/>
          </a:p>
        </p:txBody>
      </p:sp>
      <p:pic>
        <p:nvPicPr>
          <p:cNvPr id="10" name="Picture 9">
            <a:extLst>
              <a:ext uri="{FF2B5EF4-FFF2-40B4-BE49-F238E27FC236}">
                <a16:creationId xmlns:a16="http://schemas.microsoft.com/office/drawing/2014/main" id="{D33A62B1-C115-4CB5-8734-11DD058D0DFB}"/>
              </a:ext>
            </a:extLst>
          </p:cNvPr>
          <p:cNvPicPr>
            <a:picLocks noChangeAspect="1"/>
          </p:cNvPicPr>
          <p:nvPr/>
        </p:nvPicPr>
        <p:blipFill>
          <a:blip r:embed="rId2"/>
          <a:stretch>
            <a:fillRect/>
          </a:stretch>
        </p:blipFill>
        <p:spPr>
          <a:xfrm>
            <a:off x="6096000" y="2747170"/>
            <a:ext cx="5571458" cy="3633788"/>
          </a:xfrm>
          <a:prstGeom prst="rect">
            <a:avLst/>
          </a:prstGeom>
        </p:spPr>
      </p:pic>
      <p:pic>
        <p:nvPicPr>
          <p:cNvPr id="11" name="Picture 10">
            <a:extLst>
              <a:ext uri="{FF2B5EF4-FFF2-40B4-BE49-F238E27FC236}">
                <a16:creationId xmlns:a16="http://schemas.microsoft.com/office/drawing/2014/main" id="{6B6DE5AF-7651-4A1D-8F84-4156B712741F}"/>
              </a:ext>
            </a:extLst>
          </p:cNvPr>
          <p:cNvPicPr>
            <a:picLocks noChangeAspect="1"/>
          </p:cNvPicPr>
          <p:nvPr/>
        </p:nvPicPr>
        <p:blipFill>
          <a:blip r:embed="rId3"/>
          <a:stretch>
            <a:fillRect/>
          </a:stretch>
        </p:blipFill>
        <p:spPr>
          <a:xfrm>
            <a:off x="6322697" y="2198423"/>
            <a:ext cx="3200400" cy="514350"/>
          </a:xfrm>
          <a:prstGeom prst="rect">
            <a:avLst/>
          </a:prstGeom>
        </p:spPr>
      </p:pic>
      <p:pic>
        <p:nvPicPr>
          <p:cNvPr id="12" name="Picture 11">
            <a:extLst>
              <a:ext uri="{FF2B5EF4-FFF2-40B4-BE49-F238E27FC236}">
                <a16:creationId xmlns:a16="http://schemas.microsoft.com/office/drawing/2014/main" id="{6FBE748D-CC93-4AC4-9238-DDF6FE5FA931}"/>
              </a:ext>
            </a:extLst>
          </p:cNvPr>
          <p:cNvPicPr>
            <a:picLocks noChangeAspect="1"/>
          </p:cNvPicPr>
          <p:nvPr/>
        </p:nvPicPr>
        <p:blipFill>
          <a:blip r:embed="rId4"/>
          <a:stretch>
            <a:fillRect/>
          </a:stretch>
        </p:blipFill>
        <p:spPr>
          <a:xfrm>
            <a:off x="408784" y="2679701"/>
            <a:ext cx="5560874" cy="3633788"/>
          </a:xfrm>
          <a:prstGeom prst="rect">
            <a:avLst/>
          </a:prstGeom>
        </p:spPr>
      </p:pic>
      <p:pic>
        <p:nvPicPr>
          <p:cNvPr id="13" name="Picture 12">
            <a:extLst>
              <a:ext uri="{FF2B5EF4-FFF2-40B4-BE49-F238E27FC236}">
                <a16:creationId xmlns:a16="http://schemas.microsoft.com/office/drawing/2014/main" id="{52DCB75D-D77C-472D-A279-50E6567F7191}"/>
              </a:ext>
            </a:extLst>
          </p:cNvPr>
          <p:cNvPicPr>
            <a:picLocks noChangeAspect="1"/>
          </p:cNvPicPr>
          <p:nvPr/>
        </p:nvPicPr>
        <p:blipFill>
          <a:blip r:embed="rId5"/>
          <a:stretch>
            <a:fillRect/>
          </a:stretch>
        </p:blipFill>
        <p:spPr>
          <a:xfrm>
            <a:off x="1097280" y="2245148"/>
            <a:ext cx="3171825" cy="314325"/>
          </a:xfrm>
          <a:prstGeom prst="rect">
            <a:avLst/>
          </a:prstGeom>
        </p:spPr>
      </p:pic>
    </p:spTree>
    <p:extLst>
      <p:ext uri="{BB962C8B-B14F-4D97-AF65-F5344CB8AC3E}">
        <p14:creationId xmlns:p14="http://schemas.microsoft.com/office/powerpoint/2010/main" val="763207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1097280" y="286603"/>
            <a:ext cx="10058400" cy="1450757"/>
          </a:xfrm>
        </p:spPr>
        <p:txBody>
          <a:bodyPr/>
          <a:lstStyle/>
          <a:p>
            <a:r>
              <a:rPr lang="en-US" dirty="0"/>
              <a:t>Seasonal Autoregressive Integrated Moving (SARIMA) Average Model</a:t>
            </a:r>
          </a:p>
        </p:txBody>
      </p:sp>
      <p:sp>
        <p:nvSpPr>
          <p:cNvPr id="8" name="Content Placeholder 7">
            <a:extLst>
              <a:ext uri="{FF2B5EF4-FFF2-40B4-BE49-F238E27FC236}">
                <a16:creationId xmlns:a16="http://schemas.microsoft.com/office/drawing/2014/main" id="{D8537589-2A2E-491A-B3FC-9AE171CAE222}"/>
              </a:ext>
            </a:extLst>
          </p:cNvPr>
          <p:cNvSpPr>
            <a:spLocks noGrp="1"/>
          </p:cNvSpPr>
          <p:nvPr>
            <p:ph idx="1"/>
          </p:nvPr>
        </p:nvSpPr>
        <p:spPr>
          <a:xfrm>
            <a:off x="1097280" y="1845734"/>
            <a:ext cx="6886135" cy="448203"/>
          </a:xfrm>
        </p:spPr>
        <p:txBody>
          <a:bodyPr>
            <a:normAutofit/>
          </a:bodyPr>
          <a:lstStyle/>
          <a:p>
            <a:pPr marL="0" indent="0">
              <a:buNone/>
            </a:pPr>
            <a:r>
              <a:rPr lang="en-GB" dirty="0"/>
              <a:t>RMSE for solar power data</a:t>
            </a:r>
            <a:endParaRPr lang="en-US" dirty="0"/>
          </a:p>
        </p:txBody>
      </p:sp>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9900458" y="6459785"/>
            <a:ext cx="1312025" cy="365125"/>
          </a:xfrm>
        </p:spPr>
        <p:txBody>
          <a:bodyPr/>
          <a:lstStyle/>
          <a:p>
            <a:fld id="{E29E76BA-A9BA-4FD5-8C9E-0C080B63341E}" type="slidenum">
              <a:rPr lang="en-US" smtClean="0"/>
              <a:t>21</a:t>
            </a:fld>
            <a:endParaRPr lang="en-US"/>
          </a:p>
        </p:txBody>
      </p:sp>
      <p:sp>
        <p:nvSpPr>
          <p:cNvPr id="6" name="Content Placeholder 7">
            <a:extLst>
              <a:ext uri="{FF2B5EF4-FFF2-40B4-BE49-F238E27FC236}">
                <a16:creationId xmlns:a16="http://schemas.microsoft.com/office/drawing/2014/main" id="{7996DE56-6201-4806-847C-B1087A589617}"/>
              </a:ext>
            </a:extLst>
          </p:cNvPr>
          <p:cNvSpPr txBox="1">
            <a:spLocks/>
          </p:cNvSpPr>
          <p:nvPr/>
        </p:nvSpPr>
        <p:spPr>
          <a:xfrm>
            <a:off x="6457390" y="1899021"/>
            <a:ext cx="6886135" cy="44820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RMSE for windspeed data</a:t>
            </a:r>
            <a:endParaRPr lang="en-US" dirty="0"/>
          </a:p>
        </p:txBody>
      </p:sp>
      <p:pic>
        <p:nvPicPr>
          <p:cNvPr id="10" name="Picture 9">
            <a:extLst>
              <a:ext uri="{FF2B5EF4-FFF2-40B4-BE49-F238E27FC236}">
                <a16:creationId xmlns:a16="http://schemas.microsoft.com/office/drawing/2014/main" id="{EC9EF0C0-1CC9-48B1-962D-C0DC3A9BD679}"/>
              </a:ext>
            </a:extLst>
          </p:cNvPr>
          <p:cNvPicPr>
            <a:picLocks noChangeAspect="1"/>
          </p:cNvPicPr>
          <p:nvPr/>
        </p:nvPicPr>
        <p:blipFill>
          <a:blip r:embed="rId2"/>
          <a:stretch>
            <a:fillRect/>
          </a:stretch>
        </p:blipFill>
        <p:spPr>
          <a:xfrm>
            <a:off x="6128027" y="2770187"/>
            <a:ext cx="5865361" cy="3497299"/>
          </a:xfrm>
          <a:prstGeom prst="rect">
            <a:avLst/>
          </a:prstGeom>
        </p:spPr>
      </p:pic>
      <p:pic>
        <p:nvPicPr>
          <p:cNvPr id="11" name="Picture 10">
            <a:extLst>
              <a:ext uri="{FF2B5EF4-FFF2-40B4-BE49-F238E27FC236}">
                <a16:creationId xmlns:a16="http://schemas.microsoft.com/office/drawing/2014/main" id="{F25B0796-9CAC-42BE-87E3-68FB7E943061}"/>
              </a:ext>
            </a:extLst>
          </p:cNvPr>
          <p:cNvPicPr>
            <a:picLocks noChangeAspect="1"/>
          </p:cNvPicPr>
          <p:nvPr/>
        </p:nvPicPr>
        <p:blipFill>
          <a:blip r:embed="rId3"/>
          <a:stretch>
            <a:fillRect/>
          </a:stretch>
        </p:blipFill>
        <p:spPr>
          <a:xfrm>
            <a:off x="6457390" y="2261235"/>
            <a:ext cx="3209925" cy="495300"/>
          </a:xfrm>
          <a:prstGeom prst="rect">
            <a:avLst/>
          </a:prstGeom>
        </p:spPr>
      </p:pic>
      <p:pic>
        <p:nvPicPr>
          <p:cNvPr id="12" name="Picture 11">
            <a:extLst>
              <a:ext uri="{FF2B5EF4-FFF2-40B4-BE49-F238E27FC236}">
                <a16:creationId xmlns:a16="http://schemas.microsoft.com/office/drawing/2014/main" id="{0FF0A23C-8802-4436-A31E-55077A3494DF}"/>
              </a:ext>
            </a:extLst>
          </p:cNvPr>
          <p:cNvPicPr>
            <a:picLocks noChangeAspect="1"/>
          </p:cNvPicPr>
          <p:nvPr/>
        </p:nvPicPr>
        <p:blipFill>
          <a:blip r:embed="rId4"/>
          <a:stretch>
            <a:fillRect/>
          </a:stretch>
        </p:blipFill>
        <p:spPr>
          <a:xfrm>
            <a:off x="415302" y="2742140"/>
            <a:ext cx="5666749" cy="3328460"/>
          </a:xfrm>
          <a:prstGeom prst="rect">
            <a:avLst/>
          </a:prstGeom>
        </p:spPr>
      </p:pic>
      <p:pic>
        <p:nvPicPr>
          <p:cNvPr id="13" name="Picture 12">
            <a:extLst>
              <a:ext uri="{FF2B5EF4-FFF2-40B4-BE49-F238E27FC236}">
                <a16:creationId xmlns:a16="http://schemas.microsoft.com/office/drawing/2014/main" id="{9BB22F5B-73B3-4114-B573-EBBB31EE110B}"/>
              </a:ext>
            </a:extLst>
          </p:cNvPr>
          <p:cNvPicPr>
            <a:picLocks noChangeAspect="1"/>
          </p:cNvPicPr>
          <p:nvPr/>
        </p:nvPicPr>
        <p:blipFill>
          <a:blip r:embed="rId5"/>
          <a:stretch>
            <a:fillRect/>
          </a:stretch>
        </p:blipFill>
        <p:spPr>
          <a:xfrm>
            <a:off x="1097280" y="2293937"/>
            <a:ext cx="3200400" cy="476250"/>
          </a:xfrm>
          <a:prstGeom prst="rect">
            <a:avLst/>
          </a:prstGeom>
        </p:spPr>
      </p:pic>
    </p:spTree>
    <p:extLst>
      <p:ext uri="{BB962C8B-B14F-4D97-AF65-F5344CB8AC3E}">
        <p14:creationId xmlns:p14="http://schemas.microsoft.com/office/powerpoint/2010/main" val="2120833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1097280" y="286603"/>
            <a:ext cx="10058400" cy="1450757"/>
          </a:xfrm>
        </p:spPr>
        <p:txBody>
          <a:bodyPr/>
          <a:lstStyle/>
          <a:p>
            <a:r>
              <a:rPr lang="en-US" dirty="0"/>
              <a:t>Simple Exponential Smoothing (SES) Model</a:t>
            </a:r>
          </a:p>
        </p:txBody>
      </p:sp>
      <p:sp>
        <p:nvSpPr>
          <p:cNvPr id="8" name="Content Placeholder 7">
            <a:extLst>
              <a:ext uri="{FF2B5EF4-FFF2-40B4-BE49-F238E27FC236}">
                <a16:creationId xmlns:a16="http://schemas.microsoft.com/office/drawing/2014/main" id="{D8537589-2A2E-491A-B3FC-9AE171CAE222}"/>
              </a:ext>
            </a:extLst>
          </p:cNvPr>
          <p:cNvSpPr>
            <a:spLocks noGrp="1"/>
          </p:cNvSpPr>
          <p:nvPr>
            <p:ph idx="1"/>
          </p:nvPr>
        </p:nvSpPr>
        <p:spPr>
          <a:xfrm>
            <a:off x="1097280" y="1845734"/>
            <a:ext cx="6886135" cy="448203"/>
          </a:xfrm>
        </p:spPr>
        <p:txBody>
          <a:bodyPr>
            <a:normAutofit/>
          </a:bodyPr>
          <a:lstStyle/>
          <a:p>
            <a:pPr marL="0" indent="0">
              <a:buNone/>
            </a:pPr>
            <a:r>
              <a:rPr lang="en-GB" dirty="0"/>
              <a:t>RMSE for solar power data</a:t>
            </a:r>
            <a:endParaRPr lang="en-US" dirty="0"/>
          </a:p>
        </p:txBody>
      </p:sp>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9900458" y="6459785"/>
            <a:ext cx="1312025" cy="365125"/>
          </a:xfrm>
        </p:spPr>
        <p:txBody>
          <a:bodyPr/>
          <a:lstStyle/>
          <a:p>
            <a:fld id="{E29E76BA-A9BA-4FD5-8C9E-0C080B63341E}" type="slidenum">
              <a:rPr lang="en-US" smtClean="0"/>
              <a:t>22</a:t>
            </a:fld>
            <a:endParaRPr lang="en-US"/>
          </a:p>
        </p:txBody>
      </p:sp>
      <p:sp>
        <p:nvSpPr>
          <p:cNvPr id="6" name="Content Placeholder 7">
            <a:extLst>
              <a:ext uri="{FF2B5EF4-FFF2-40B4-BE49-F238E27FC236}">
                <a16:creationId xmlns:a16="http://schemas.microsoft.com/office/drawing/2014/main" id="{7996DE56-6201-4806-847C-B1087A589617}"/>
              </a:ext>
            </a:extLst>
          </p:cNvPr>
          <p:cNvSpPr txBox="1">
            <a:spLocks/>
          </p:cNvSpPr>
          <p:nvPr/>
        </p:nvSpPr>
        <p:spPr>
          <a:xfrm>
            <a:off x="6457390" y="1899021"/>
            <a:ext cx="6886135" cy="44820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RMSE for windspeed data</a:t>
            </a:r>
            <a:endParaRPr lang="en-US" dirty="0"/>
          </a:p>
        </p:txBody>
      </p:sp>
      <p:pic>
        <p:nvPicPr>
          <p:cNvPr id="10" name="Picture 9">
            <a:extLst>
              <a:ext uri="{FF2B5EF4-FFF2-40B4-BE49-F238E27FC236}">
                <a16:creationId xmlns:a16="http://schemas.microsoft.com/office/drawing/2014/main" id="{CABF013C-042B-48A7-BA47-B450985BD32B}"/>
              </a:ext>
            </a:extLst>
          </p:cNvPr>
          <p:cNvPicPr>
            <a:picLocks noChangeAspect="1"/>
          </p:cNvPicPr>
          <p:nvPr/>
        </p:nvPicPr>
        <p:blipFill>
          <a:blip r:embed="rId2"/>
          <a:stretch>
            <a:fillRect/>
          </a:stretch>
        </p:blipFill>
        <p:spPr>
          <a:xfrm>
            <a:off x="6452514" y="2170087"/>
            <a:ext cx="3372321" cy="533474"/>
          </a:xfrm>
          <a:prstGeom prst="rect">
            <a:avLst/>
          </a:prstGeom>
        </p:spPr>
      </p:pic>
      <p:pic>
        <p:nvPicPr>
          <p:cNvPr id="11" name="Picture 10">
            <a:extLst>
              <a:ext uri="{FF2B5EF4-FFF2-40B4-BE49-F238E27FC236}">
                <a16:creationId xmlns:a16="http://schemas.microsoft.com/office/drawing/2014/main" id="{E4191FA9-6E39-43C5-A765-81BB88AB7C8C}"/>
              </a:ext>
            </a:extLst>
          </p:cNvPr>
          <p:cNvPicPr>
            <a:picLocks noChangeAspect="1"/>
          </p:cNvPicPr>
          <p:nvPr/>
        </p:nvPicPr>
        <p:blipFill>
          <a:blip r:embed="rId3"/>
          <a:stretch>
            <a:fillRect/>
          </a:stretch>
        </p:blipFill>
        <p:spPr>
          <a:xfrm>
            <a:off x="6452514" y="2703561"/>
            <a:ext cx="5269586" cy="3808548"/>
          </a:xfrm>
          <a:prstGeom prst="rect">
            <a:avLst/>
          </a:prstGeom>
        </p:spPr>
      </p:pic>
      <p:pic>
        <p:nvPicPr>
          <p:cNvPr id="12" name="Picture 11">
            <a:extLst>
              <a:ext uri="{FF2B5EF4-FFF2-40B4-BE49-F238E27FC236}">
                <a16:creationId xmlns:a16="http://schemas.microsoft.com/office/drawing/2014/main" id="{BD4D45C1-C144-400C-82E1-5EBCBDE0EE6F}"/>
              </a:ext>
            </a:extLst>
          </p:cNvPr>
          <p:cNvPicPr>
            <a:picLocks noChangeAspect="1"/>
          </p:cNvPicPr>
          <p:nvPr/>
        </p:nvPicPr>
        <p:blipFill>
          <a:blip r:embed="rId4"/>
          <a:stretch>
            <a:fillRect/>
          </a:stretch>
        </p:blipFill>
        <p:spPr>
          <a:xfrm>
            <a:off x="140032" y="2703561"/>
            <a:ext cx="5643599" cy="3867836"/>
          </a:xfrm>
          <a:prstGeom prst="rect">
            <a:avLst/>
          </a:prstGeom>
        </p:spPr>
      </p:pic>
      <p:pic>
        <p:nvPicPr>
          <p:cNvPr id="13" name="Picture 12">
            <a:extLst>
              <a:ext uri="{FF2B5EF4-FFF2-40B4-BE49-F238E27FC236}">
                <a16:creationId xmlns:a16="http://schemas.microsoft.com/office/drawing/2014/main" id="{91A8062A-E21B-461C-8C1C-A201D22620E2}"/>
              </a:ext>
            </a:extLst>
          </p:cNvPr>
          <p:cNvPicPr>
            <a:picLocks noChangeAspect="1"/>
          </p:cNvPicPr>
          <p:nvPr/>
        </p:nvPicPr>
        <p:blipFill>
          <a:blip r:embed="rId5"/>
          <a:stretch>
            <a:fillRect/>
          </a:stretch>
        </p:blipFill>
        <p:spPr>
          <a:xfrm>
            <a:off x="919602" y="2204224"/>
            <a:ext cx="3133725" cy="523875"/>
          </a:xfrm>
          <a:prstGeom prst="rect">
            <a:avLst/>
          </a:prstGeom>
        </p:spPr>
      </p:pic>
    </p:spTree>
    <p:extLst>
      <p:ext uri="{BB962C8B-B14F-4D97-AF65-F5344CB8AC3E}">
        <p14:creationId xmlns:p14="http://schemas.microsoft.com/office/powerpoint/2010/main" val="2136957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a:xfrm>
            <a:off x="1097280" y="286603"/>
            <a:ext cx="10058400" cy="1450757"/>
          </a:xfrm>
        </p:spPr>
        <p:txBody>
          <a:bodyPr/>
          <a:lstStyle/>
          <a:p>
            <a:r>
              <a:rPr lang="en-US" dirty="0"/>
              <a:t>Holt Winter's Exponential Smoothing (HEWS) Model</a:t>
            </a:r>
          </a:p>
        </p:txBody>
      </p:sp>
      <p:sp>
        <p:nvSpPr>
          <p:cNvPr id="8" name="Content Placeholder 7">
            <a:extLst>
              <a:ext uri="{FF2B5EF4-FFF2-40B4-BE49-F238E27FC236}">
                <a16:creationId xmlns:a16="http://schemas.microsoft.com/office/drawing/2014/main" id="{D8537589-2A2E-491A-B3FC-9AE171CAE222}"/>
              </a:ext>
            </a:extLst>
          </p:cNvPr>
          <p:cNvSpPr>
            <a:spLocks noGrp="1"/>
          </p:cNvSpPr>
          <p:nvPr>
            <p:ph idx="1"/>
          </p:nvPr>
        </p:nvSpPr>
        <p:spPr>
          <a:xfrm>
            <a:off x="1097280" y="1845734"/>
            <a:ext cx="6886135" cy="448203"/>
          </a:xfrm>
        </p:spPr>
        <p:txBody>
          <a:bodyPr>
            <a:normAutofit/>
          </a:bodyPr>
          <a:lstStyle/>
          <a:p>
            <a:pPr marL="0" indent="0">
              <a:buNone/>
            </a:pPr>
            <a:r>
              <a:rPr lang="en-GB" dirty="0"/>
              <a:t>RMSE for solar power data</a:t>
            </a:r>
            <a:endParaRPr lang="en-US" dirty="0"/>
          </a:p>
        </p:txBody>
      </p:sp>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a:xfrm>
            <a:off x="9900458" y="6459785"/>
            <a:ext cx="1312025" cy="365125"/>
          </a:xfrm>
        </p:spPr>
        <p:txBody>
          <a:bodyPr/>
          <a:lstStyle/>
          <a:p>
            <a:fld id="{E29E76BA-A9BA-4FD5-8C9E-0C080B63341E}" type="slidenum">
              <a:rPr lang="en-US" smtClean="0"/>
              <a:t>23</a:t>
            </a:fld>
            <a:endParaRPr lang="en-US"/>
          </a:p>
        </p:txBody>
      </p:sp>
      <p:sp>
        <p:nvSpPr>
          <p:cNvPr id="6" name="Content Placeholder 7">
            <a:extLst>
              <a:ext uri="{FF2B5EF4-FFF2-40B4-BE49-F238E27FC236}">
                <a16:creationId xmlns:a16="http://schemas.microsoft.com/office/drawing/2014/main" id="{7996DE56-6201-4806-847C-B1087A589617}"/>
              </a:ext>
            </a:extLst>
          </p:cNvPr>
          <p:cNvSpPr txBox="1">
            <a:spLocks/>
          </p:cNvSpPr>
          <p:nvPr/>
        </p:nvSpPr>
        <p:spPr>
          <a:xfrm>
            <a:off x="6416138" y="1845734"/>
            <a:ext cx="2762810" cy="44820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RMSE for windspeed data</a:t>
            </a:r>
            <a:endParaRPr lang="en-US" dirty="0"/>
          </a:p>
        </p:txBody>
      </p:sp>
      <p:pic>
        <p:nvPicPr>
          <p:cNvPr id="10" name="Picture 9">
            <a:extLst>
              <a:ext uri="{FF2B5EF4-FFF2-40B4-BE49-F238E27FC236}">
                <a16:creationId xmlns:a16="http://schemas.microsoft.com/office/drawing/2014/main" id="{D911A753-139B-4736-B622-160A1DEF3E38}"/>
              </a:ext>
            </a:extLst>
          </p:cNvPr>
          <p:cNvPicPr>
            <a:picLocks noChangeAspect="1"/>
          </p:cNvPicPr>
          <p:nvPr/>
        </p:nvPicPr>
        <p:blipFill>
          <a:blip r:embed="rId2"/>
          <a:stretch>
            <a:fillRect/>
          </a:stretch>
        </p:blipFill>
        <p:spPr>
          <a:xfrm>
            <a:off x="6335590" y="2796754"/>
            <a:ext cx="5272210" cy="3739713"/>
          </a:xfrm>
          <a:prstGeom prst="rect">
            <a:avLst/>
          </a:prstGeom>
        </p:spPr>
      </p:pic>
      <p:pic>
        <p:nvPicPr>
          <p:cNvPr id="11" name="Picture 10">
            <a:extLst>
              <a:ext uri="{FF2B5EF4-FFF2-40B4-BE49-F238E27FC236}">
                <a16:creationId xmlns:a16="http://schemas.microsoft.com/office/drawing/2014/main" id="{F1617461-01CB-47D0-9273-98E3A5E77BA2}"/>
              </a:ext>
            </a:extLst>
          </p:cNvPr>
          <p:cNvPicPr>
            <a:picLocks noChangeAspect="1"/>
          </p:cNvPicPr>
          <p:nvPr/>
        </p:nvPicPr>
        <p:blipFill>
          <a:blip r:embed="rId3"/>
          <a:stretch>
            <a:fillRect/>
          </a:stretch>
        </p:blipFill>
        <p:spPr>
          <a:xfrm>
            <a:off x="6335590" y="2097511"/>
            <a:ext cx="3295650" cy="609600"/>
          </a:xfrm>
          <a:prstGeom prst="rect">
            <a:avLst/>
          </a:prstGeom>
        </p:spPr>
      </p:pic>
      <p:pic>
        <p:nvPicPr>
          <p:cNvPr id="12" name="Picture 11">
            <a:extLst>
              <a:ext uri="{FF2B5EF4-FFF2-40B4-BE49-F238E27FC236}">
                <a16:creationId xmlns:a16="http://schemas.microsoft.com/office/drawing/2014/main" id="{1114FFCC-70A0-4398-BDE2-5615B91FFB5E}"/>
              </a:ext>
            </a:extLst>
          </p:cNvPr>
          <p:cNvPicPr>
            <a:picLocks noChangeAspect="1"/>
          </p:cNvPicPr>
          <p:nvPr/>
        </p:nvPicPr>
        <p:blipFill>
          <a:blip r:embed="rId4"/>
          <a:stretch>
            <a:fillRect/>
          </a:stretch>
        </p:blipFill>
        <p:spPr>
          <a:xfrm>
            <a:off x="287894" y="2959669"/>
            <a:ext cx="5458791" cy="3576798"/>
          </a:xfrm>
          <a:prstGeom prst="rect">
            <a:avLst/>
          </a:prstGeom>
        </p:spPr>
      </p:pic>
      <p:pic>
        <p:nvPicPr>
          <p:cNvPr id="13" name="Picture 12">
            <a:extLst>
              <a:ext uri="{FF2B5EF4-FFF2-40B4-BE49-F238E27FC236}">
                <a16:creationId xmlns:a16="http://schemas.microsoft.com/office/drawing/2014/main" id="{67A520B4-9E9C-453C-9FB0-78D8FD74F9FB}"/>
              </a:ext>
            </a:extLst>
          </p:cNvPr>
          <p:cNvPicPr>
            <a:picLocks noChangeAspect="1"/>
          </p:cNvPicPr>
          <p:nvPr/>
        </p:nvPicPr>
        <p:blipFill>
          <a:blip r:embed="rId5"/>
          <a:stretch>
            <a:fillRect/>
          </a:stretch>
        </p:blipFill>
        <p:spPr>
          <a:xfrm>
            <a:off x="1097280" y="2147199"/>
            <a:ext cx="3067050" cy="400050"/>
          </a:xfrm>
          <a:prstGeom prst="rect">
            <a:avLst/>
          </a:prstGeom>
        </p:spPr>
      </p:pic>
    </p:spTree>
    <p:extLst>
      <p:ext uri="{BB962C8B-B14F-4D97-AF65-F5344CB8AC3E}">
        <p14:creationId xmlns:p14="http://schemas.microsoft.com/office/powerpoint/2010/main" val="2956897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E9A1-7BB3-4832-AFCC-5BAB453ACD3A}"/>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9696E303-6AEF-4C4B-BEB5-08AF4801B723}"/>
              </a:ext>
            </a:extLst>
          </p:cNvPr>
          <p:cNvSpPr>
            <a:spLocks noGrp="1"/>
          </p:cNvSpPr>
          <p:nvPr>
            <p:ph type="body" idx="1"/>
          </p:nvPr>
        </p:nvSpPr>
        <p:spPr/>
        <p:txBody>
          <a:bodyPr/>
          <a:lstStyle/>
          <a:p>
            <a:r>
              <a:rPr lang="en-GB" dirty="0"/>
              <a:t>Includes discussion about the models and which one is chosen as the best model for solar power and windspeed forecasting. </a:t>
            </a:r>
            <a:endParaRPr lang="en-US" dirty="0"/>
          </a:p>
        </p:txBody>
      </p:sp>
      <p:sp>
        <p:nvSpPr>
          <p:cNvPr id="4" name="Slide Number Placeholder 3">
            <a:extLst>
              <a:ext uri="{FF2B5EF4-FFF2-40B4-BE49-F238E27FC236}">
                <a16:creationId xmlns:a16="http://schemas.microsoft.com/office/drawing/2014/main" id="{163362C1-9D77-4965-B8E3-C8B0CFFBD4E4}"/>
              </a:ext>
            </a:extLst>
          </p:cNvPr>
          <p:cNvSpPr>
            <a:spLocks noGrp="1"/>
          </p:cNvSpPr>
          <p:nvPr>
            <p:ph type="sldNum" sz="quarter" idx="12"/>
          </p:nvPr>
        </p:nvSpPr>
        <p:spPr/>
        <p:txBody>
          <a:bodyPr/>
          <a:lstStyle/>
          <a:p>
            <a:fld id="{E29E76BA-A9BA-4FD5-8C9E-0C080B63341E}" type="slidenum">
              <a:rPr lang="en-US" smtClean="0"/>
              <a:t>24</a:t>
            </a:fld>
            <a:endParaRPr lang="en-US"/>
          </a:p>
        </p:txBody>
      </p:sp>
    </p:spTree>
    <p:extLst>
      <p:ext uri="{BB962C8B-B14F-4D97-AF65-F5344CB8AC3E}">
        <p14:creationId xmlns:p14="http://schemas.microsoft.com/office/powerpoint/2010/main" val="1091375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4912-DE79-492A-BE26-17C714FF6EC3}"/>
              </a:ext>
            </a:extLst>
          </p:cNvPr>
          <p:cNvSpPr>
            <a:spLocks noGrp="1"/>
          </p:cNvSpPr>
          <p:nvPr>
            <p:ph type="title"/>
          </p:nvPr>
        </p:nvSpPr>
        <p:spPr/>
        <p:txBody>
          <a:bodyPr/>
          <a:lstStyle/>
          <a:p>
            <a:r>
              <a:rPr lang="en-US" dirty="0"/>
              <a:t>Conclusion remarks</a:t>
            </a:r>
          </a:p>
        </p:txBody>
      </p:sp>
      <p:sp>
        <p:nvSpPr>
          <p:cNvPr id="8" name="Content Placeholder 7">
            <a:extLst>
              <a:ext uri="{FF2B5EF4-FFF2-40B4-BE49-F238E27FC236}">
                <a16:creationId xmlns:a16="http://schemas.microsoft.com/office/drawing/2014/main" id="{D8537589-2A2E-491A-B3FC-9AE171CAE222}"/>
              </a:ext>
            </a:extLst>
          </p:cNvPr>
          <p:cNvSpPr>
            <a:spLocks noGrp="1"/>
          </p:cNvSpPr>
          <p:nvPr>
            <p:ph idx="1"/>
          </p:nvPr>
        </p:nvSpPr>
        <p:spPr>
          <a:xfrm>
            <a:off x="1097281" y="1845734"/>
            <a:ext cx="5227320" cy="4614051"/>
          </a:xfrm>
        </p:spPr>
        <p:txBody>
          <a:bodyPr>
            <a:normAutofit fontScale="92500" lnSpcReduction="10000"/>
          </a:bodyPr>
          <a:lstStyle/>
          <a:p>
            <a:r>
              <a:rPr lang="en-US" dirty="0"/>
              <a:t>SOLAR</a:t>
            </a:r>
          </a:p>
          <a:p>
            <a:r>
              <a:rPr lang="en-US" dirty="0"/>
              <a:t>Amongst all the models the models of AR and ARMA have the lowest RMSE when compared to others. Even though both of these models have the same RMSE upon inspection of the plots we can see that AR has captured the outlier variability in the data a little better than ARMA, therefore AR is chosen as the best model for forecasting mean solar power.</a:t>
            </a:r>
          </a:p>
          <a:p>
            <a:r>
              <a:rPr lang="en-US" dirty="0"/>
              <a:t>WIND </a:t>
            </a:r>
          </a:p>
          <a:p>
            <a:r>
              <a:rPr lang="en-US" dirty="0"/>
              <a:t>Amongst all the models the models of AR and ARMA again have the lowest RMSE when compared to others. But close inspection of the plots shows us that the models of SES and HEWS best capture the variability presented by the data. The outliers are better captured by these models therefore both SES and HEWS are choses as the best model for forecasting mean windspeed per day. </a:t>
            </a:r>
          </a:p>
        </p:txBody>
      </p:sp>
      <p:sp>
        <p:nvSpPr>
          <p:cNvPr id="4" name="Slide Number Placeholder 3">
            <a:extLst>
              <a:ext uri="{FF2B5EF4-FFF2-40B4-BE49-F238E27FC236}">
                <a16:creationId xmlns:a16="http://schemas.microsoft.com/office/drawing/2014/main" id="{3C2B3007-E14D-4D14-8236-2B95F16B3E9A}"/>
              </a:ext>
            </a:extLst>
          </p:cNvPr>
          <p:cNvSpPr>
            <a:spLocks noGrp="1"/>
          </p:cNvSpPr>
          <p:nvPr>
            <p:ph type="sldNum" sz="quarter" idx="12"/>
          </p:nvPr>
        </p:nvSpPr>
        <p:spPr/>
        <p:txBody>
          <a:bodyPr/>
          <a:lstStyle/>
          <a:p>
            <a:fld id="{E29E76BA-A9BA-4FD5-8C9E-0C080B63341E}" type="slidenum">
              <a:rPr lang="en-US" smtClean="0"/>
              <a:t>25</a:t>
            </a:fld>
            <a:endParaRPr lang="en-US"/>
          </a:p>
        </p:txBody>
      </p:sp>
      <p:graphicFrame>
        <p:nvGraphicFramePr>
          <p:cNvPr id="3" name="Table 4">
            <a:extLst>
              <a:ext uri="{FF2B5EF4-FFF2-40B4-BE49-F238E27FC236}">
                <a16:creationId xmlns:a16="http://schemas.microsoft.com/office/drawing/2014/main" id="{0B2C7AFB-B117-4D64-8099-A3BF4E1867AD}"/>
              </a:ext>
            </a:extLst>
          </p:cNvPr>
          <p:cNvGraphicFramePr>
            <a:graphicFrameLocks noGrp="1"/>
          </p:cNvGraphicFramePr>
          <p:nvPr>
            <p:extLst>
              <p:ext uri="{D42A27DB-BD31-4B8C-83A1-F6EECF244321}">
                <p14:modId xmlns:p14="http://schemas.microsoft.com/office/powerpoint/2010/main" val="2489633874"/>
              </p:ext>
            </p:extLst>
          </p:nvPr>
        </p:nvGraphicFramePr>
        <p:xfrm>
          <a:off x="6520180" y="1965960"/>
          <a:ext cx="5367020" cy="2926080"/>
        </p:xfrm>
        <a:graphic>
          <a:graphicData uri="http://schemas.openxmlformats.org/drawingml/2006/table">
            <a:tbl>
              <a:tblPr firstRow="1" bandRow="1">
                <a:tableStyleId>{5C22544A-7EE6-4342-B048-85BDC9FD1C3A}</a:tableStyleId>
              </a:tblPr>
              <a:tblGrid>
                <a:gridCol w="1587500">
                  <a:extLst>
                    <a:ext uri="{9D8B030D-6E8A-4147-A177-3AD203B41FA5}">
                      <a16:colId xmlns:a16="http://schemas.microsoft.com/office/drawing/2014/main" val="1596599567"/>
                    </a:ext>
                  </a:extLst>
                </a:gridCol>
                <a:gridCol w="1587500">
                  <a:extLst>
                    <a:ext uri="{9D8B030D-6E8A-4147-A177-3AD203B41FA5}">
                      <a16:colId xmlns:a16="http://schemas.microsoft.com/office/drawing/2014/main" val="2009417593"/>
                    </a:ext>
                  </a:extLst>
                </a:gridCol>
                <a:gridCol w="2192020">
                  <a:extLst>
                    <a:ext uri="{9D8B030D-6E8A-4147-A177-3AD203B41FA5}">
                      <a16:colId xmlns:a16="http://schemas.microsoft.com/office/drawing/2014/main" val="4267688398"/>
                    </a:ext>
                  </a:extLst>
                </a:gridCol>
              </a:tblGrid>
              <a:tr h="239590">
                <a:tc>
                  <a:txBody>
                    <a:bodyPr/>
                    <a:lstStyle/>
                    <a:p>
                      <a:pPr algn="ctr"/>
                      <a:r>
                        <a:rPr lang="en-GB" dirty="0"/>
                        <a:t>Model</a:t>
                      </a:r>
                      <a:endParaRPr lang="en-US" dirty="0"/>
                    </a:p>
                  </a:txBody>
                  <a:tcPr/>
                </a:tc>
                <a:tc>
                  <a:txBody>
                    <a:bodyPr/>
                    <a:lstStyle/>
                    <a:p>
                      <a:pPr algn="ctr"/>
                      <a:r>
                        <a:rPr lang="en-GB" dirty="0"/>
                        <a:t>RMSE SOLAR</a:t>
                      </a:r>
                      <a:endParaRPr lang="en-US" dirty="0"/>
                    </a:p>
                  </a:txBody>
                  <a:tcPr/>
                </a:tc>
                <a:tc>
                  <a:txBody>
                    <a:bodyPr/>
                    <a:lstStyle/>
                    <a:p>
                      <a:pPr algn="ctr"/>
                      <a:r>
                        <a:rPr lang="en-GB" dirty="0"/>
                        <a:t>RMSE WINDSPEED</a:t>
                      </a:r>
                      <a:endParaRPr lang="en-US" dirty="0"/>
                    </a:p>
                  </a:txBody>
                  <a:tcPr/>
                </a:tc>
                <a:extLst>
                  <a:ext uri="{0D108BD9-81ED-4DB2-BD59-A6C34878D82A}">
                    <a16:rowId xmlns:a16="http://schemas.microsoft.com/office/drawing/2014/main" val="388370670"/>
                  </a:ext>
                </a:extLst>
              </a:tr>
              <a:tr h="239590">
                <a:tc>
                  <a:txBody>
                    <a:bodyPr/>
                    <a:lstStyle/>
                    <a:p>
                      <a:pPr algn="ctr"/>
                      <a:r>
                        <a:rPr lang="en-GB" dirty="0"/>
                        <a:t>AR</a:t>
                      </a:r>
                      <a:endParaRPr lang="en-US" dirty="0"/>
                    </a:p>
                  </a:txBody>
                  <a:tcPr/>
                </a:tc>
                <a:tc>
                  <a:txBody>
                    <a:bodyPr/>
                    <a:lstStyle/>
                    <a:p>
                      <a:pPr algn="ctr"/>
                      <a:r>
                        <a:rPr lang="en-GB" dirty="0"/>
                        <a:t>0.193</a:t>
                      </a:r>
                      <a:endParaRPr lang="en-US" dirty="0"/>
                    </a:p>
                  </a:txBody>
                  <a:tcPr/>
                </a:tc>
                <a:tc>
                  <a:txBody>
                    <a:bodyPr/>
                    <a:lstStyle/>
                    <a:p>
                      <a:pPr algn="ctr"/>
                      <a:r>
                        <a:rPr lang="en-GB" dirty="0"/>
                        <a:t>6.135</a:t>
                      </a:r>
                      <a:endParaRPr lang="en-US" dirty="0"/>
                    </a:p>
                  </a:txBody>
                  <a:tcPr/>
                </a:tc>
                <a:extLst>
                  <a:ext uri="{0D108BD9-81ED-4DB2-BD59-A6C34878D82A}">
                    <a16:rowId xmlns:a16="http://schemas.microsoft.com/office/drawing/2014/main" val="3298958934"/>
                  </a:ext>
                </a:extLst>
              </a:tr>
              <a:tr h="239590">
                <a:tc>
                  <a:txBody>
                    <a:bodyPr/>
                    <a:lstStyle/>
                    <a:p>
                      <a:pPr algn="ctr"/>
                      <a:r>
                        <a:rPr lang="en-GB" dirty="0"/>
                        <a:t>MA</a:t>
                      </a:r>
                      <a:endParaRPr lang="en-US" dirty="0"/>
                    </a:p>
                  </a:txBody>
                  <a:tcPr/>
                </a:tc>
                <a:tc>
                  <a:txBody>
                    <a:bodyPr/>
                    <a:lstStyle/>
                    <a:p>
                      <a:pPr algn="ctr"/>
                      <a:r>
                        <a:rPr lang="en-GB" dirty="0"/>
                        <a:t>0.204</a:t>
                      </a:r>
                      <a:endParaRPr lang="en-US" dirty="0"/>
                    </a:p>
                  </a:txBody>
                  <a:tcPr/>
                </a:tc>
                <a:tc>
                  <a:txBody>
                    <a:bodyPr/>
                    <a:lstStyle/>
                    <a:p>
                      <a:pPr algn="ctr"/>
                      <a:r>
                        <a:rPr lang="en-GB" dirty="0"/>
                        <a:t>6.469</a:t>
                      </a:r>
                      <a:endParaRPr lang="en-US" dirty="0"/>
                    </a:p>
                  </a:txBody>
                  <a:tcPr/>
                </a:tc>
                <a:extLst>
                  <a:ext uri="{0D108BD9-81ED-4DB2-BD59-A6C34878D82A}">
                    <a16:rowId xmlns:a16="http://schemas.microsoft.com/office/drawing/2014/main" val="2809602626"/>
                  </a:ext>
                </a:extLst>
              </a:tr>
              <a:tr h="239590">
                <a:tc>
                  <a:txBody>
                    <a:bodyPr/>
                    <a:lstStyle/>
                    <a:p>
                      <a:pPr algn="ctr"/>
                      <a:r>
                        <a:rPr lang="en-GB" dirty="0"/>
                        <a:t>ARMA</a:t>
                      </a:r>
                      <a:endParaRPr lang="en-US" dirty="0"/>
                    </a:p>
                  </a:txBody>
                  <a:tcPr/>
                </a:tc>
                <a:tc>
                  <a:txBody>
                    <a:bodyPr/>
                    <a:lstStyle/>
                    <a:p>
                      <a:pPr algn="ctr"/>
                      <a:r>
                        <a:rPr lang="en-GB" dirty="0"/>
                        <a:t>0.193</a:t>
                      </a:r>
                      <a:endParaRPr lang="en-US" dirty="0"/>
                    </a:p>
                  </a:txBody>
                  <a:tcPr/>
                </a:tc>
                <a:tc>
                  <a:txBody>
                    <a:bodyPr/>
                    <a:lstStyle/>
                    <a:p>
                      <a:pPr algn="ctr"/>
                      <a:r>
                        <a:rPr lang="en-GB" dirty="0"/>
                        <a:t>6.183</a:t>
                      </a:r>
                      <a:endParaRPr lang="en-US" dirty="0"/>
                    </a:p>
                  </a:txBody>
                  <a:tcPr/>
                </a:tc>
                <a:extLst>
                  <a:ext uri="{0D108BD9-81ED-4DB2-BD59-A6C34878D82A}">
                    <a16:rowId xmlns:a16="http://schemas.microsoft.com/office/drawing/2014/main" val="469017662"/>
                  </a:ext>
                </a:extLst>
              </a:tr>
              <a:tr h="239590">
                <a:tc>
                  <a:txBody>
                    <a:bodyPr/>
                    <a:lstStyle/>
                    <a:p>
                      <a:pPr algn="ctr"/>
                      <a:r>
                        <a:rPr lang="en-GB" dirty="0"/>
                        <a:t>ARIMA</a:t>
                      </a:r>
                      <a:endParaRPr lang="en-US" dirty="0"/>
                    </a:p>
                  </a:txBody>
                  <a:tcPr/>
                </a:tc>
                <a:tc>
                  <a:txBody>
                    <a:bodyPr/>
                    <a:lstStyle/>
                    <a:p>
                      <a:pPr algn="ctr"/>
                      <a:r>
                        <a:rPr lang="en-GB" dirty="0"/>
                        <a:t>1.281</a:t>
                      </a:r>
                      <a:endParaRPr lang="en-US" dirty="0"/>
                    </a:p>
                  </a:txBody>
                  <a:tcPr/>
                </a:tc>
                <a:tc>
                  <a:txBody>
                    <a:bodyPr/>
                    <a:lstStyle/>
                    <a:p>
                      <a:pPr algn="ctr"/>
                      <a:r>
                        <a:rPr lang="en-GB" dirty="0"/>
                        <a:t>6.135</a:t>
                      </a:r>
                      <a:endParaRPr lang="en-US" dirty="0"/>
                    </a:p>
                  </a:txBody>
                  <a:tcPr/>
                </a:tc>
                <a:extLst>
                  <a:ext uri="{0D108BD9-81ED-4DB2-BD59-A6C34878D82A}">
                    <a16:rowId xmlns:a16="http://schemas.microsoft.com/office/drawing/2014/main" val="3035835400"/>
                  </a:ext>
                </a:extLst>
              </a:tr>
              <a:tr h="239590">
                <a:tc>
                  <a:txBody>
                    <a:bodyPr/>
                    <a:lstStyle/>
                    <a:p>
                      <a:pPr algn="ctr"/>
                      <a:r>
                        <a:rPr lang="en-GB" dirty="0"/>
                        <a:t>SARIMA</a:t>
                      </a:r>
                      <a:endParaRPr lang="en-US" dirty="0"/>
                    </a:p>
                  </a:txBody>
                  <a:tcPr/>
                </a:tc>
                <a:tc>
                  <a:txBody>
                    <a:bodyPr/>
                    <a:lstStyle/>
                    <a:p>
                      <a:pPr algn="ctr"/>
                      <a:r>
                        <a:rPr lang="en-GB" dirty="0"/>
                        <a:t>0.198</a:t>
                      </a:r>
                      <a:endParaRPr lang="en-US" dirty="0"/>
                    </a:p>
                  </a:txBody>
                  <a:tcPr/>
                </a:tc>
                <a:tc>
                  <a:txBody>
                    <a:bodyPr/>
                    <a:lstStyle/>
                    <a:p>
                      <a:pPr algn="ctr"/>
                      <a:r>
                        <a:rPr lang="en-GB" dirty="0"/>
                        <a:t>6.671</a:t>
                      </a:r>
                      <a:endParaRPr lang="en-US" dirty="0"/>
                    </a:p>
                  </a:txBody>
                  <a:tcPr/>
                </a:tc>
                <a:extLst>
                  <a:ext uri="{0D108BD9-81ED-4DB2-BD59-A6C34878D82A}">
                    <a16:rowId xmlns:a16="http://schemas.microsoft.com/office/drawing/2014/main" val="1272490328"/>
                  </a:ext>
                </a:extLst>
              </a:tr>
              <a:tr h="239590">
                <a:tc>
                  <a:txBody>
                    <a:bodyPr/>
                    <a:lstStyle/>
                    <a:p>
                      <a:pPr algn="ctr"/>
                      <a:r>
                        <a:rPr lang="en-GB" dirty="0"/>
                        <a:t>SES</a:t>
                      </a:r>
                      <a:endParaRPr lang="en-US" dirty="0"/>
                    </a:p>
                  </a:txBody>
                  <a:tcPr/>
                </a:tc>
                <a:tc>
                  <a:txBody>
                    <a:bodyPr/>
                    <a:lstStyle/>
                    <a:p>
                      <a:pPr algn="ctr"/>
                      <a:r>
                        <a:rPr lang="en-GB" dirty="0"/>
                        <a:t>0.197</a:t>
                      </a:r>
                      <a:endParaRPr lang="en-US" dirty="0"/>
                    </a:p>
                  </a:txBody>
                  <a:tcPr/>
                </a:tc>
                <a:tc>
                  <a:txBody>
                    <a:bodyPr/>
                    <a:lstStyle/>
                    <a:p>
                      <a:pPr algn="ctr"/>
                      <a:r>
                        <a:rPr lang="en-GB" dirty="0"/>
                        <a:t>6.555</a:t>
                      </a:r>
                      <a:endParaRPr lang="en-US" dirty="0"/>
                    </a:p>
                  </a:txBody>
                  <a:tcPr/>
                </a:tc>
                <a:extLst>
                  <a:ext uri="{0D108BD9-81ED-4DB2-BD59-A6C34878D82A}">
                    <a16:rowId xmlns:a16="http://schemas.microsoft.com/office/drawing/2014/main" val="3397106309"/>
                  </a:ext>
                </a:extLst>
              </a:tr>
              <a:tr h="239590">
                <a:tc>
                  <a:txBody>
                    <a:bodyPr/>
                    <a:lstStyle/>
                    <a:p>
                      <a:pPr algn="ctr"/>
                      <a:r>
                        <a:rPr lang="en-GB" dirty="0"/>
                        <a:t>HEWS</a:t>
                      </a:r>
                      <a:endParaRPr lang="en-US" dirty="0"/>
                    </a:p>
                  </a:txBody>
                  <a:tcPr/>
                </a:tc>
                <a:tc>
                  <a:txBody>
                    <a:bodyPr/>
                    <a:lstStyle/>
                    <a:p>
                      <a:pPr algn="ctr"/>
                      <a:r>
                        <a:rPr lang="en-GB" dirty="0"/>
                        <a:t>0.197</a:t>
                      </a:r>
                      <a:endParaRPr lang="en-US" dirty="0"/>
                    </a:p>
                  </a:txBody>
                  <a:tcPr/>
                </a:tc>
                <a:tc>
                  <a:txBody>
                    <a:bodyPr/>
                    <a:lstStyle/>
                    <a:p>
                      <a:pPr algn="ctr"/>
                      <a:r>
                        <a:rPr lang="en-GB" dirty="0"/>
                        <a:t>6.555</a:t>
                      </a:r>
                      <a:endParaRPr lang="en-US" dirty="0"/>
                    </a:p>
                  </a:txBody>
                  <a:tcPr/>
                </a:tc>
                <a:extLst>
                  <a:ext uri="{0D108BD9-81ED-4DB2-BD59-A6C34878D82A}">
                    <a16:rowId xmlns:a16="http://schemas.microsoft.com/office/drawing/2014/main" val="1735973952"/>
                  </a:ext>
                </a:extLst>
              </a:tr>
            </a:tbl>
          </a:graphicData>
        </a:graphic>
      </p:graphicFrame>
    </p:spTree>
    <p:extLst>
      <p:ext uri="{BB962C8B-B14F-4D97-AF65-F5344CB8AC3E}">
        <p14:creationId xmlns:p14="http://schemas.microsoft.com/office/powerpoint/2010/main" val="3531383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E9A1-7BB3-4832-AFCC-5BAB453ACD3A}"/>
              </a:ext>
            </a:extLst>
          </p:cNvPr>
          <p:cNvSpPr>
            <a:spLocks noGrp="1"/>
          </p:cNvSpPr>
          <p:nvPr>
            <p:ph type="title"/>
          </p:nvPr>
        </p:nvSpPr>
        <p:spPr/>
        <p:txBody>
          <a:bodyPr/>
          <a:lstStyle/>
          <a:p>
            <a:r>
              <a:rPr lang="en-US" dirty="0"/>
              <a:t>Exploring and Cleaning the dataset</a:t>
            </a:r>
          </a:p>
        </p:txBody>
      </p:sp>
      <p:sp>
        <p:nvSpPr>
          <p:cNvPr id="3" name="Text Placeholder 2">
            <a:extLst>
              <a:ext uri="{FF2B5EF4-FFF2-40B4-BE49-F238E27FC236}">
                <a16:creationId xmlns:a16="http://schemas.microsoft.com/office/drawing/2014/main" id="{9696E303-6AEF-4C4B-BEB5-08AF4801B723}"/>
              </a:ext>
            </a:extLst>
          </p:cNvPr>
          <p:cNvSpPr>
            <a:spLocks noGrp="1"/>
          </p:cNvSpPr>
          <p:nvPr>
            <p:ph type="body" idx="1"/>
          </p:nvPr>
        </p:nvSpPr>
        <p:spPr/>
        <p:txBody>
          <a:bodyPr/>
          <a:lstStyle/>
          <a:p>
            <a:r>
              <a:rPr lang="en-GB" dirty="0"/>
              <a:t>In this part we will be looking at few of the data cleaning steps and the descriptive statistics of our data. </a:t>
            </a:r>
            <a:endParaRPr lang="en-US" dirty="0"/>
          </a:p>
        </p:txBody>
      </p:sp>
      <p:sp>
        <p:nvSpPr>
          <p:cNvPr id="4" name="Slide Number Placeholder 3">
            <a:extLst>
              <a:ext uri="{FF2B5EF4-FFF2-40B4-BE49-F238E27FC236}">
                <a16:creationId xmlns:a16="http://schemas.microsoft.com/office/drawing/2014/main" id="{163362C1-9D77-4965-B8E3-C8B0CFFBD4E4}"/>
              </a:ext>
            </a:extLst>
          </p:cNvPr>
          <p:cNvSpPr>
            <a:spLocks noGrp="1"/>
          </p:cNvSpPr>
          <p:nvPr>
            <p:ph type="sldNum" sz="quarter" idx="12"/>
          </p:nvPr>
        </p:nvSpPr>
        <p:spPr/>
        <p:txBody>
          <a:bodyPr/>
          <a:lstStyle/>
          <a:p>
            <a:fld id="{E29E76BA-A9BA-4FD5-8C9E-0C080B63341E}" type="slidenum">
              <a:rPr lang="en-US" smtClean="0"/>
              <a:t>3</a:t>
            </a:fld>
            <a:endParaRPr lang="en-US"/>
          </a:p>
        </p:txBody>
      </p:sp>
    </p:spTree>
    <p:extLst>
      <p:ext uri="{BB962C8B-B14F-4D97-AF65-F5344CB8AC3E}">
        <p14:creationId xmlns:p14="http://schemas.microsoft.com/office/powerpoint/2010/main" val="132876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AA3E6-29B2-4E68-A3E7-6EC8D0C0D0A1}"/>
              </a:ext>
            </a:extLst>
          </p:cNvPr>
          <p:cNvSpPr>
            <a:spLocks noGrp="1"/>
          </p:cNvSpPr>
          <p:nvPr>
            <p:ph type="title"/>
          </p:nvPr>
        </p:nvSpPr>
        <p:spPr>
          <a:xfrm>
            <a:off x="1097280" y="286603"/>
            <a:ext cx="10058400" cy="1450757"/>
          </a:xfrm>
        </p:spPr>
        <p:txBody>
          <a:bodyPr/>
          <a:lstStyle/>
          <a:p>
            <a:r>
              <a:rPr lang="en-US" dirty="0"/>
              <a:t>Looking at the shape head and tail of the dataset</a:t>
            </a:r>
          </a:p>
        </p:txBody>
      </p:sp>
      <p:sp>
        <p:nvSpPr>
          <p:cNvPr id="3" name="Content Placeholder 2">
            <a:extLst>
              <a:ext uri="{FF2B5EF4-FFF2-40B4-BE49-F238E27FC236}">
                <a16:creationId xmlns:a16="http://schemas.microsoft.com/office/drawing/2014/main" id="{20384FBE-8B05-4E12-A0E6-AB05C20AFFBC}"/>
              </a:ext>
            </a:extLst>
          </p:cNvPr>
          <p:cNvSpPr>
            <a:spLocks noGrp="1"/>
          </p:cNvSpPr>
          <p:nvPr>
            <p:ph idx="1"/>
          </p:nvPr>
        </p:nvSpPr>
        <p:spPr>
          <a:xfrm>
            <a:off x="1097280" y="1906029"/>
            <a:ext cx="6100184" cy="4023360"/>
          </a:xfrm>
        </p:spPr>
        <p:txBody>
          <a:bodyPr>
            <a:normAutofit lnSpcReduction="10000"/>
          </a:bodyPr>
          <a:lstStyle/>
          <a:p>
            <a:pPr marL="457200" indent="-457200">
              <a:buFont typeface="+mj-lt"/>
              <a:buAutoNum type="arabicPeriod"/>
            </a:pPr>
            <a:r>
              <a:rPr lang="en-US" dirty="0"/>
              <a:t>We can see that we have 105120 rows in the dataset and we have 3 primary columns. </a:t>
            </a:r>
          </a:p>
          <a:p>
            <a:pPr marL="457200" indent="-457200">
              <a:buFont typeface="+mj-lt"/>
              <a:buAutoNum type="arabicPeriod"/>
            </a:pPr>
            <a:r>
              <a:rPr lang="en-US" dirty="0"/>
              <a:t>The three columns are Time, Solar Power (MW) and Windspeed. </a:t>
            </a:r>
          </a:p>
          <a:p>
            <a:pPr marL="457200" indent="-457200">
              <a:buFont typeface="+mj-lt"/>
              <a:buAutoNum type="arabicPeriod"/>
            </a:pPr>
            <a:r>
              <a:rPr lang="en-US" dirty="0"/>
              <a:t>Looking at head and tail of the dataset we find that there are mostly 0 values present in the solar power dataset and a lot of </a:t>
            </a:r>
            <a:r>
              <a:rPr lang="en-US" dirty="0" err="1"/>
              <a:t>NaN</a:t>
            </a:r>
            <a:r>
              <a:rPr lang="en-US" dirty="0"/>
              <a:t> values present. </a:t>
            </a:r>
          </a:p>
          <a:p>
            <a:pPr marL="457200" indent="-457200">
              <a:buFont typeface="+mj-lt"/>
              <a:buAutoNum type="arabicPeriod"/>
            </a:pPr>
            <a:r>
              <a:rPr lang="en-US" dirty="0"/>
              <a:t>The Nan values are present since the windspeed dataset is recorded for every 10 minutes and the solar power data is recorded every 5 min. </a:t>
            </a:r>
          </a:p>
          <a:p>
            <a:pPr marL="457200" indent="-457200">
              <a:buFont typeface="+mj-lt"/>
              <a:buAutoNum type="arabicPeriod"/>
            </a:pPr>
            <a:r>
              <a:rPr lang="en-US" dirty="0"/>
              <a:t>By looking at the tail of the dataset we can see that we have the data for the complete year of 2019 </a:t>
            </a:r>
          </a:p>
          <a:p>
            <a:endParaRPr lang="en-US" dirty="0"/>
          </a:p>
          <a:p>
            <a:pPr marL="0" indent="0">
              <a:buNone/>
            </a:pPr>
            <a:endParaRPr lang="en-US" dirty="0"/>
          </a:p>
        </p:txBody>
      </p:sp>
      <p:sp>
        <p:nvSpPr>
          <p:cNvPr id="7" name="Slide Number Placeholder 6">
            <a:extLst>
              <a:ext uri="{FF2B5EF4-FFF2-40B4-BE49-F238E27FC236}">
                <a16:creationId xmlns:a16="http://schemas.microsoft.com/office/drawing/2014/main" id="{0EE5AD67-1B94-44D3-81E7-BB43B66E430B}"/>
              </a:ext>
            </a:extLst>
          </p:cNvPr>
          <p:cNvSpPr>
            <a:spLocks noGrp="1"/>
          </p:cNvSpPr>
          <p:nvPr>
            <p:ph type="sldNum" sz="quarter" idx="12"/>
          </p:nvPr>
        </p:nvSpPr>
        <p:spPr>
          <a:xfrm>
            <a:off x="9900458" y="6459785"/>
            <a:ext cx="1312025" cy="365125"/>
          </a:xfrm>
        </p:spPr>
        <p:txBody>
          <a:bodyPr/>
          <a:lstStyle/>
          <a:p>
            <a:fld id="{E29E76BA-A9BA-4FD5-8C9E-0C080B63341E}" type="slidenum">
              <a:rPr lang="en-US" smtClean="0"/>
              <a:t>4</a:t>
            </a:fld>
            <a:endParaRPr lang="en-US"/>
          </a:p>
        </p:txBody>
      </p:sp>
      <p:pic>
        <p:nvPicPr>
          <p:cNvPr id="5" name="Picture 4">
            <a:extLst>
              <a:ext uri="{FF2B5EF4-FFF2-40B4-BE49-F238E27FC236}">
                <a16:creationId xmlns:a16="http://schemas.microsoft.com/office/drawing/2014/main" id="{C5417E33-9223-45BF-BEBC-4814E562532E}"/>
              </a:ext>
            </a:extLst>
          </p:cNvPr>
          <p:cNvPicPr>
            <a:picLocks noChangeAspect="1"/>
          </p:cNvPicPr>
          <p:nvPr/>
        </p:nvPicPr>
        <p:blipFill>
          <a:blip r:embed="rId2"/>
          <a:stretch>
            <a:fillRect/>
          </a:stretch>
        </p:blipFill>
        <p:spPr>
          <a:xfrm>
            <a:off x="7362507" y="1906029"/>
            <a:ext cx="1619250" cy="228600"/>
          </a:xfrm>
          <a:prstGeom prst="rect">
            <a:avLst/>
          </a:prstGeom>
        </p:spPr>
      </p:pic>
      <p:pic>
        <p:nvPicPr>
          <p:cNvPr id="6" name="Picture 5">
            <a:extLst>
              <a:ext uri="{FF2B5EF4-FFF2-40B4-BE49-F238E27FC236}">
                <a16:creationId xmlns:a16="http://schemas.microsoft.com/office/drawing/2014/main" id="{ECCD9728-C1CC-4F3E-A1A4-802230C4488E}"/>
              </a:ext>
            </a:extLst>
          </p:cNvPr>
          <p:cNvPicPr>
            <a:picLocks noChangeAspect="1"/>
          </p:cNvPicPr>
          <p:nvPr/>
        </p:nvPicPr>
        <p:blipFill>
          <a:blip r:embed="rId3"/>
          <a:stretch>
            <a:fillRect/>
          </a:stretch>
        </p:blipFill>
        <p:spPr>
          <a:xfrm>
            <a:off x="7364970" y="4122573"/>
            <a:ext cx="4000500" cy="1619250"/>
          </a:xfrm>
          <a:prstGeom prst="rect">
            <a:avLst/>
          </a:prstGeom>
        </p:spPr>
      </p:pic>
      <p:pic>
        <p:nvPicPr>
          <p:cNvPr id="11" name="Picture 10">
            <a:extLst>
              <a:ext uri="{FF2B5EF4-FFF2-40B4-BE49-F238E27FC236}">
                <a16:creationId xmlns:a16="http://schemas.microsoft.com/office/drawing/2014/main" id="{57192DBA-24E5-44DF-9E59-8DED59502374}"/>
              </a:ext>
            </a:extLst>
          </p:cNvPr>
          <p:cNvPicPr>
            <a:picLocks noChangeAspect="1"/>
          </p:cNvPicPr>
          <p:nvPr/>
        </p:nvPicPr>
        <p:blipFill>
          <a:blip r:embed="rId4"/>
          <a:stretch>
            <a:fillRect/>
          </a:stretch>
        </p:blipFill>
        <p:spPr>
          <a:xfrm>
            <a:off x="7362507" y="2303298"/>
            <a:ext cx="4619625" cy="1819275"/>
          </a:xfrm>
          <a:prstGeom prst="rect">
            <a:avLst/>
          </a:prstGeom>
        </p:spPr>
      </p:pic>
    </p:spTree>
    <p:extLst>
      <p:ext uri="{BB962C8B-B14F-4D97-AF65-F5344CB8AC3E}">
        <p14:creationId xmlns:p14="http://schemas.microsoft.com/office/powerpoint/2010/main" val="315087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DAA3E6-29B2-4E68-A3E7-6EC8D0C0D0A1}"/>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Check For missing values</a:t>
            </a:r>
          </a:p>
        </p:txBody>
      </p:sp>
      <p:sp>
        <p:nvSpPr>
          <p:cNvPr id="3" name="Content Placeholder 2">
            <a:extLst>
              <a:ext uri="{FF2B5EF4-FFF2-40B4-BE49-F238E27FC236}">
                <a16:creationId xmlns:a16="http://schemas.microsoft.com/office/drawing/2014/main" id="{20384FBE-8B05-4E12-A0E6-AB05C20AFFBC}"/>
              </a:ext>
            </a:extLst>
          </p:cNvPr>
          <p:cNvSpPr>
            <a:spLocks noGrp="1"/>
          </p:cNvSpPr>
          <p:nvPr>
            <p:ph idx="1"/>
          </p:nvPr>
        </p:nvSpPr>
        <p:spPr>
          <a:xfrm>
            <a:off x="492371" y="2653800"/>
            <a:ext cx="3084844" cy="3335519"/>
          </a:xfrm>
        </p:spPr>
        <p:txBody>
          <a:bodyPr>
            <a:normAutofit/>
          </a:bodyPr>
          <a:lstStyle/>
          <a:p>
            <a:pPr marL="228600" indent="-228600">
              <a:buClr>
                <a:schemeClr val="tx1"/>
              </a:buClr>
              <a:buFont typeface="+mj-lt"/>
              <a:buAutoNum type="arabicPeriod"/>
            </a:pPr>
            <a:r>
              <a:rPr lang="en-US" sz="1100" dirty="0">
                <a:solidFill>
                  <a:srgbClr val="FFFFFF"/>
                </a:solidFill>
              </a:rPr>
              <a:t>A quick check for the missing values present in the dataset reveals to us that we have no missing values present in the Time Column and the Solar power column. </a:t>
            </a:r>
          </a:p>
          <a:p>
            <a:pPr marL="228600" indent="-228600">
              <a:buClr>
                <a:schemeClr val="tx1"/>
              </a:buClr>
              <a:buFont typeface="+mj-lt"/>
              <a:buAutoNum type="arabicPeriod"/>
            </a:pPr>
            <a:r>
              <a:rPr lang="en-US" sz="1100" dirty="0">
                <a:solidFill>
                  <a:srgbClr val="FFFFFF"/>
                </a:solidFill>
              </a:rPr>
              <a:t>The only missing values that we have are in the Windspeed dataset and this is due to the fact that windspeed data is captured for every 10 minutes and solar power data is captured every 5 minutes. </a:t>
            </a:r>
          </a:p>
          <a:p>
            <a:pPr marL="228600" indent="-228600">
              <a:buClr>
                <a:schemeClr val="tx1"/>
              </a:buClr>
              <a:buFont typeface="+mj-lt"/>
              <a:buAutoNum type="arabicPeriod"/>
            </a:pPr>
            <a:r>
              <a:rPr lang="en-US" sz="1100" dirty="0">
                <a:solidFill>
                  <a:srgbClr val="FFFFFF"/>
                </a:solidFill>
              </a:rPr>
              <a:t>A quick check as to how much percentage of the rows are missing from the windspeed column shows us that 50% of the rows are missing. Which was expected. </a:t>
            </a:r>
          </a:p>
          <a:p>
            <a:pPr marL="0" indent="0">
              <a:buNone/>
            </a:pPr>
            <a:endParaRPr lang="en-US" sz="1100" dirty="0">
              <a:solidFill>
                <a:srgbClr val="FFFFFF"/>
              </a:solidFill>
            </a:endParaRPr>
          </a:p>
        </p:txBody>
      </p:sp>
      <p:sp>
        <p:nvSpPr>
          <p:cNvPr id="16" name="Rectangle 15">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6D3E0AE1-ABA6-4C67-A389-B650DA0978C9}"/>
              </a:ext>
            </a:extLst>
          </p:cNvPr>
          <p:cNvPicPr>
            <a:picLocks noChangeAspect="1"/>
          </p:cNvPicPr>
          <p:nvPr/>
        </p:nvPicPr>
        <p:blipFill>
          <a:blip r:embed="rId2"/>
          <a:stretch>
            <a:fillRect/>
          </a:stretch>
        </p:blipFill>
        <p:spPr>
          <a:xfrm>
            <a:off x="4742017" y="2230839"/>
            <a:ext cx="6798082" cy="2396322"/>
          </a:xfrm>
          <a:prstGeom prst="rect">
            <a:avLst/>
          </a:prstGeom>
        </p:spPr>
      </p:pic>
      <p:sp>
        <p:nvSpPr>
          <p:cNvPr id="7" name="Slide Number Placeholder 6">
            <a:extLst>
              <a:ext uri="{FF2B5EF4-FFF2-40B4-BE49-F238E27FC236}">
                <a16:creationId xmlns:a16="http://schemas.microsoft.com/office/drawing/2014/main" id="{0EE5AD67-1B94-44D3-81E7-BB43B66E430B}"/>
              </a:ext>
            </a:extLst>
          </p:cNvPr>
          <p:cNvSpPr>
            <a:spLocks noGrp="1"/>
          </p:cNvSpPr>
          <p:nvPr>
            <p:ph type="sldNum" sz="quarter" idx="12"/>
          </p:nvPr>
        </p:nvSpPr>
        <p:spPr>
          <a:xfrm>
            <a:off x="9900458" y="6459785"/>
            <a:ext cx="1312025" cy="365125"/>
          </a:xfrm>
        </p:spPr>
        <p:txBody>
          <a:bodyPr>
            <a:normAutofit/>
          </a:bodyPr>
          <a:lstStyle/>
          <a:p>
            <a:pPr>
              <a:spcAft>
                <a:spcPts val="600"/>
              </a:spcAft>
            </a:pPr>
            <a:fld id="{E29E76BA-A9BA-4FD5-8C9E-0C080B63341E}" type="slidenum">
              <a:rPr lang="en-US">
                <a:solidFill>
                  <a:schemeClr val="tx2"/>
                </a:solidFill>
              </a:rPr>
              <a:pPr>
                <a:spcAft>
                  <a:spcPts val="600"/>
                </a:spcAft>
              </a:pPr>
              <a:t>5</a:t>
            </a:fld>
            <a:endParaRPr lang="en-US">
              <a:solidFill>
                <a:schemeClr val="tx2"/>
              </a:solidFill>
            </a:endParaRPr>
          </a:p>
        </p:txBody>
      </p:sp>
      <p:pic>
        <p:nvPicPr>
          <p:cNvPr id="8" name="Picture 7">
            <a:extLst>
              <a:ext uri="{FF2B5EF4-FFF2-40B4-BE49-F238E27FC236}">
                <a16:creationId xmlns:a16="http://schemas.microsoft.com/office/drawing/2014/main" id="{3A05C90B-5CF5-4E91-83F9-EEA1094D5D60}"/>
              </a:ext>
            </a:extLst>
          </p:cNvPr>
          <p:cNvPicPr>
            <a:picLocks noChangeAspect="1"/>
          </p:cNvPicPr>
          <p:nvPr/>
        </p:nvPicPr>
        <p:blipFill>
          <a:blip r:embed="rId3"/>
          <a:stretch>
            <a:fillRect/>
          </a:stretch>
        </p:blipFill>
        <p:spPr>
          <a:xfrm>
            <a:off x="4347264" y="5285316"/>
            <a:ext cx="7352365" cy="914528"/>
          </a:xfrm>
          <a:prstGeom prst="rect">
            <a:avLst/>
          </a:prstGeom>
        </p:spPr>
      </p:pic>
    </p:spTree>
    <p:extLst>
      <p:ext uri="{BB962C8B-B14F-4D97-AF65-F5344CB8AC3E}">
        <p14:creationId xmlns:p14="http://schemas.microsoft.com/office/powerpoint/2010/main" val="3188993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AA7352F6-69CD-481A-B86A-167F52331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8" name="Rectangle 22">
            <a:extLst>
              <a:ext uri="{FF2B5EF4-FFF2-40B4-BE49-F238E27FC236}">
                <a16:creationId xmlns:a16="http://schemas.microsoft.com/office/drawing/2014/main" id="{8E274D61-7D32-4B1C-AE50-DDB359763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DAA3E6-29B2-4E68-A3E7-6EC8D0C0D0A1}"/>
              </a:ext>
            </a:extLst>
          </p:cNvPr>
          <p:cNvSpPr>
            <a:spLocks noGrp="1"/>
          </p:cNvSpPr>
          <p:nvPr>
            <p:ph type="title"/>
          </p:nvPr>
        </p:nvSpPr>
        <p:spPr>
          <a:xfrm>
            <a:off x="249555" y="525947"/>
            <a:ext cx="5977937" cy="1666501"/>
          </a:xfrm>
        </p:spPr>
        <p:txBody>
          <a:bodyPr>
            <a:normAutofit/>
          </a:bodyPr>
          <a:lstStyle/>
          <a:p>
            <a:r>
              <a:rPr lang="en-US" sz="4000" dirty="0">
                <a:solidFill>
                  <a:srgbClr val="FFFFFF"/>
                </a:solidFill>
              </a:rPr>
              <a:t>Treating for missing values</a:t>
            </a:r>
          </a:p>
        </p:txBody>
      </p:sp>
      <p:sp>
        <p:nvSpPr>
          <p:cNvPr id="3" name="Content Placeholder 2">
            <a:extLst>
              <a:ext uri="{FF2B5EF4-FFF2-40B4-BE49-F238E27FC236}">
                <a16:creationId xmlns:a16="http://schemas.microsoft.com/office/drawing/2014/main" id="{20384FBE-8B05-4E12-A0E6-AB05C20AFFBC}"/>
              </a:ext>
            </a:extLst>
          </p:cNvPr>
          <p:cNvSpPr>
            <a:spLocks noGrp="1"/>
          </p:cNvSpPr>
          <p:nvPr>
            <p:ph idx="1"/>
          </p:nvPr>
        </p:nvSpPr>
        <p:spPr>
          <a:xfrm>
            <a:off x="249554" y="2283929"/>
            <a:ext cx="5977938" cy="3652667"/>
          </a:xfrm>
        </p:spPr>
        <p:txBody>
          <a:bodyPr>
            <a:normAutofit/>
          </a:bodyPr>
          <a:lstStyle/>
          <a:p>
            <a:pPr marL="457200" indent="-457200">
              <a:buClr>
                <a:schemeClr val="tx1"/>
              </a:buClr>
              <a:buFont typeface="+mj-lt"/>
              <a:buAutoNum type="arabicPeriod"/>
            </a:pPr>
            <a:r>
              <a:rPr lang="en-US" sz="1800" dirty="0">
                <a:solidFill>
                  <a:srgbClr val="FFFFFF"/>
                </a:solidFill>
              </a:rPr>
              <a:t>Since we have 1lakh rows of data available to us I choose to drop all the rows where we had missing values. </a:t>
            </a:r>
          </a:p>
          <a:p>
            <a:pPr marL="457200" indent="-457200">
              <a:buClr>
                <a:schemeClr val="tx1"/>
              </a:buClr>
              <a:buFont typeface="+mj-lt"/>
              <a:buAutoNum type="arabicPeriod"/>
            </a:pPr>
            <a:r>
              <a:rPr lang="en-US" sz="1800" dirty="0">
                <a:solidFill>
                  <a:srgbClr val="FFFFFF"/>
                </a:solidFill>
              </a:rPr>
              <a:t>The new dataset that we will be working on looks like this. </a:t>
            </a:r>
          </a:p>
          <a:p>
            <a:pPr marL="457200" indent="-457200">
              <a:buClr>
                <a:schemeClr val="tx1"/>
              </a:buClr>
              <a:buFont typeface="+mj-lt"/>
              <a:buAutoNum type="arabicPeriod"/>
            </a:pPr>
            <a:r>
              <a:rPr lang="en-US" sz="1800" dirty="0">
                <a:solidFill>
                  <a:srgbClr val="FFFFFF"/>
                </a:solidFill>
              </a:rPr>
              <a:t>We can see that the index has been set in the wrong order and we quickly reset it by using the below given code so that it is in the correct order. </a:t>
            </a:r>
          </a:p>
          <a:p>
            <a:pPr marL="457200" indent="-457200">
              <a:buClr>
                <a:schemeClr val="tx1"/>
              </a:buClr>
              <a:buFont typeface="+mj-lt"/>
              <a:buAutoNum type="arabicPeriod"/>
            </a:pPr>
            <a:r>
              <a:rPr lang="en-US" sz="1800" dirty="0">
                <a:solidFill>
                  <a:srgbClr val="FFFFFF"/>
                </a:solidFill>
              </a:rPr>
              <a:t>We run a check once again for missing values and find that there are non present now. </a:t>
            </a:r>
          </a:p>
          <a:p>
            <a:endParaRPr lang="en-US" sz="1800" dirty="0">
              <a:solidFill>
                <a:srgbClr val="FFFFFF"/>
              </a:solidFill>
            </a:endParaRPr>
          </a:p>
          <a:p>
            <a:pPr marL="0" indent="0">
              <a:buNone/>
            </a:pPr>
            <a:endParaRPr lang="en-US" sz="1800" dirty="0">
              <a:solidFill>
                <a:srgbClr val="FFFFFF"/>
              </a:solidFill>
            </a:endParaRPr>
          </a:p>
        </p:txBody>
      </p:sp>
      <p:sp>
        <p:nvSpPr>
          <p:cNvPr id="29" name="Rectangle 24">
            <a:extLst>
              <a:ext uri="{FF2B5EF4-FFF2-40B4-BE49-F238E27FC236}">
                <a16:creationId xmlns:a16="http://schemas.microsoft.com/office/drawing/2014/main" id="{6C177458-9205-448A-8170-047466673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0C5CCC1-0BCE-418E-AA3E-0A3E244F65C6}"/>
              </a:ext>
            </a:extLst>
          </p:cNvPr>
          <p:cNvPicPr>
            <a:picLocks noChangeAspect="1"/>
          </p:cNvPicPr>
          <p:nvPr/>
        </p:nvPicPr>
        <p:blipFill rotWithShape="1">
          <a:blip r:embed="rId2"/>
          <a:srcRect r="9806" b="-3"/>
          <a:stretch/>
        </p:blipFill>
        <p:spPr>
          <a:xfrm>
            <a:off x="8323101" y="5579427"/>
            <a:ext cx="2019779" cy="1035103"/>
          </a:xfrm>
          <a:prstGeom prst="rect">
            <a:avLst/>
          </a:prstGeom>
        </p:spPr>
      </p:pic>
      <p:sp>
        <p:nvSpPr>
          <p:cNvPr id="7" name="Slide Number Placeholder 6">
            <a:extLst>
              <a:ext uri="{FF2B5EF4-FFF2-40B4-BE49-F238E27FC236}">
                <a16:creationId xmlns:a16="http://schemas.microsoft.com/office/drawing/2014/main" id="{0EE5AD67-1B94-44D3-81E7-BB43B66E430B}"/>
              </a:ext>
            </a:extLst>
          </p:cNvPr>
          <p:cNvSpPr>
            <a:spLocks noGrp="1"/>
          </p:cNvSpPr>
          <p:nvPr>
            <p:ph type="sldNum" sz="quarter" idx="12"/>
          </p:nvPr>
        </p:nvSpPr>
        <p:spPr>
          <a:xfrm>
            <a:off x="9900458" y="6459785"/>
            <a:ext cx="1312025" cy="365125"/>
          </a:xfrm>
        </p:spPr>
        <p:txBody>
          <a:bodyPr>
            <a:normAutofit/>
          </a:bodyPr>
          <a:lstStyle/>
          <a:p>
            <a:pPr>
              <a:spcAft>
                <a:spcPts val="600"/>
              </a:spcAft>
            </a:pPr>
            <a:fld id="{E29E76BA-A9BA-4FD5-8C9E-0C080B63341E}" type="slidenum">
              <a:rPr lang="en-US">
                <a:solidFill>
                  <a:schemeClr val="tx2"/>
                </a:solidFill>
              </a:rPr>
              <a:pPr>
                <a:spcAft>
                  <a:spcPts val="600"/>
                </a:spcAft>
              </a:pPr>
              <a:t>6</a:t>
            </a:fld>
            <a:endParaRPr lang="en-US">
              <a:solidFill>
                <a:schemeClr val="tx2"/>
              </a:solidFill>
            </a:endParaRPr>
          </a:p>
        </p:txBody>
      </p:sp>
      <p:pic>
        <p:nvPicPr>
          <p:cNvPr id="13" name="Picture 12">
            <a:extLst>
              <a:ext uri="{FF2B5EF4-FFF2-40B4-BE49-F238E27FC236}">
                <a16:creationId xmlns:a16="http://schemas.microsoft.com/office/drawing/2014/main" id="{20701C67-AAAA-4B27-AC12-2BC270085EA0}"/>
              </a:ext>
            </a:extLst>
          </p:cNvPr>
          <p:cNvPicPr>
            <a:picLocks noChangeAspect="1"/>
          </p:cNvPicPr>
          <p:nvPr/>
        </p:nvPicPr>
        <p:blipFill>
          <a:blip r:embed="rId3"/>
          <a:stretch>
            <a:fillRect/>
          </a:stretch>
        </p:blipFill>
        <p:spPr>
          <a:xfrm>
            <a:off x="8323100" y="243469"/>
            <a:ext cx="3874569" cy="2231458"/>
          </a:xfrm>
          <a:prstGeom prst="rect">
            <a:avLst/>
          </a:prstGeom>
        </p:spPr>
      </p:pic>
      <p:pic>
        <p:nvPicPr>
          <p:cNvPr id="15" name="Picture 14">
            <a:extLst>
              <a:ext uri="{FF2B5EF4-FFF2-40B4-BE49-F238E27FC236}">
                <a16:creationId xmlns:a16="http://schemas.microsoft.com/office/drawing/2014/main" id="{AB67E345-6405-4864-8D5C-03DB73752599}"/>
              </a:ext>
            </a:extLst>
          </p:cNvPr>
          <p:cNvPicPr>
            <a:picLocks noChangeAspect="1"/>
          </p:cNvPicPr>
          <p:nvPr/>
        </p:nvPicPr>
        <p:blipFill>
          <a:blip r:embed="rId4"/>
          <a:stretch>
            <a:fillRect/>
          </a:stretch>
        </p:blipFill>
        <p:spPr>
          <a:xfrm>
            <a:off x="8193270" y="2689875"/>
            <a:ext cx="3541530" cy="2674605"/>
          </a:xfrm>
          <a:prstGeom prst="rect">
            <a:avLst/>
          </a:prstGeom>
        </p:spPr>
      </p:pic>
      <p:sp>
        <p:nvSpPr>
          <p:cNvPr id="17" name="Arrow: Right 16">
            <a:extLst>
              <a:ext uri="{FF2B5EF4-FFF2-40B4-BE49-F238E27FC236}">
                <a16:creationId xmlns:a16="http://schemas.microsoft.com/office/drawing/2014/main" id="{722D7320-7C67-4467-970F-8A4E08963BEA}"/>
              </a:ext>
            </a:extLst>
          </p:cNvPr>
          <p:cNvSpPr/>
          <p:nvPr/>
        </p:nvSpPr>
        <p:spPr>
          <a:xfrm>
            <a:off x="7584690" y="844679"/>
            <a:ext cx="419264" cy="382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D43E866-EE28-456B-8E1C-7F6217F1E066}"/>
              </a:ext>
            </a:extLst>
          </p:cNvPr>
          <p:cNvSpPr txBox="1"/>
          <p:nvPr/>
        </p:nvSpPr>
        <p:spPr>
          <a:xfrm>
            <a:off x="6938273" y="712866"/>
            <a:ext cx="849152" cy="646331"/>
          </a:xfrm>
          <a:prstGeom prst="rect">
            <a:avLst/>
          </a:prstGeom>
          <a:noFill/>
        </p:spPr>
        <p:txBody>
          <a:bodyPr wrap="square" rtlCol="0">
            <a:spAutoFit/>
          </a:bodyPr>
          <a:lstStyle/>
          <a:p>
            <a:r>
              <a:rPr lang="en-GB" sz="1200" dirty="0"/>
              <a:t>Missing columns treated</a:t>
            </a:r>
            <a:endParaRPr lang="en-US" sz="1200" dirty="0"/>
          </a:p>
        </p:txBody>
      </p:sp>
      <p:sp>
        <p:nvSpPr>
          <p:cNvPr id="36" name="Arrow: Right 35">
            <a:extLst>
              <a:ext uri="{FF2B5EF4-FFF2-40B4-BE49-F238E27FC236}">
                <a16:creationId xmlns:a16="http://schemas.microsoft.com/office/drawing/2014/main" id="{10B83A88-8A08-444C-BD59-E79C3C5D5970}"/>
              </a:ext>
            </a:extLst>
          </p:cNvPr>
          <p:cNvSpPr/>
          <p:nvPr/>
        </p:nvSpPr>
        <p:spPr>
          <a:xfrm>
            <a:off x="7584690" y="3528174"/>
            <a:ext cx="419264" cy="382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CEE5C8B-8DAD-486A-9951-57A878F62CB7}"/>
              </a:ext>
            </a:extLst>
          </p:cNvPr>
          <p:cNvSpPr txBox="1"/>
          <p:nvPr/>
        </p:nvSpPr>
        <p:spPr>
          <a:xfrm>
            <a:off x="7009844" y="3488694"/>
            <a:ext cx="673629" cy="461665"/>
          </a:xfrm>
          <a:prstGeom prst="rect">
            <a:avLst/>
          </a:prstGeom>
          <a:noFill/>
        </p:spPr>
        <p:txBody>
          <a:bodyPr wrap="square" rtlCol="0">
            <a:spAutoFit/>
          </a:bodyPr>
          <a:lstStyle/>
          <a:p>
            <a:r>
              <a:rPr lang="en-GB" sz="1200" dirty="0"/>
              <a:t>Index reset</a:t>
            </a:r>
            <a:endParaRPr lang="en-US" sz="1200" dirty="0"/>
          </a:p>
        </p:txBody>
      </p:sp>
      <p:sp>
        <p:nvSpPr>
          <p:cNvPr id="43" name="Arrow: Right 42">
            <a:extLst>
              <a:ext uri="{FF2B5EF4-FFF2-40B4-BE49-F238E27FC236}">
                <a16:creationId xmlns:a16="http://schemas.microsoft.com/office/drawing/2014/main" id="{FB02538A-CC45-49D4-948E-9576CEA74408}"/>
              </a:ext>
            </a:extLst>
          </p:cNvPr>
          <p:cNvSpPr/>
          <p:nvPr/>
        </p:nvSpPr>
        <p:spPr>
          <a:xfrm>
            <a:off x="7723672" y="5657671"/>
            <a:ext cx="419264" cy="382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D15202E-6AD9-481A-8FCC-8856CA3BABF6}"/>
              </a:ext>
            </a:extLst>
          </p:cNvPr>
          <p:cNvSpPr txBox="1"/>
          <p:nvPr/>
        </p:nvSpPr>
        <p:spPr>
          <a:xfrm>
            <a:off x="6296585" y="5684023"/>
            <a:ext cx="1351094" cy="461665"/>
          </a:xfrm>
          <a:prstGeom prst="rect">
            <a:avLst/>
          </a:prstGeom>
          <a:noFill/>
        </p:spPr>
        <p:txBody>
          <a:bodyPr wrap="square" rtlCol="0">
            <a:spAutoFit/>
          </a:bodyPr>
          <a:lstStyle/>
          <a:p>
            <a:r>
              <a:rPr lang="en-GB" sz="1200" dirty="0"/>
              <a:t>Check for missing values</a:t>
            </a:r>
            <a:endParaRPr lang="en-US" sz="1200" dirty="0"/>
          </a:p>
        </p:txBody>
      </p:sp>
    </p:spTree>
    <p:extLst>
      <p:ext uri="{BB962C8B-B14F-4D97-AF65-F5344CB8AC3E}">
        <p14:creationId xmlns:p14="http://schemas.microsoft.com/office/powerpoint/2010/main" val="1845511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DAA3E6-29B2-4E68-A3E7-6EC8D0C0D0A1}"/>
              </a:ext>
            </a:extLst>
          </p:cNvPr>
          <p:cNvSpPr>
            <a:spLocks noGrp="1"/>
          </p:cNvSpPr>
          <p:nvPr>
            <p:ph type="title"/>
          </p:nvPr>
        </p:nvSpPr>
        <p:spPr>
          <a:xfrm>
            <a:off x="6411685" y="634946"/>
            <a:ext cx="5127171" cy="1450757"/>
          </a:xfrm>
        </p:spPr>
        <p:txBody>
          <a:bodyPr>
            <a:normAutofit/>
          </a:bodyPr>
          <a:lstStyle/>
          <a:p>
            <a:r>
              <a:rPr lang="en-US" sz="3400"/>
              <a:t>Looking at few descriptive statistics and data structure of the dataset</a:t>
            </a:r>
          </a:p>
        </p:txBody>
      </p:sp>
      <p:pic>
        <p:nvPicPr>
          <p:cNvPr id="4" name="Picture 3">
            <a:extLst>
              <a:ext uri="{FF2B5EF4-FFF2-40B4-BE49-F238E27FC236}">
                <a16:creationId xmlns:a16="http://schemas.microsoft.com/office/drawing/2014/main" id="{663590FC-8532-4DE1-A961-55FAC49CDA92}"/>
              </a:ext>
            </a:extLst>
          </p:cNvPr>
          <p:cNvPicPr>
            <a:picLocks noChangeAspect="1"/>
          </p:cNvPicPr>
          <p:nvPr/>
        </p:nvPicPr>
        <p:blipFill>
          <a:blip r:embed="rId2"/>
          <a:stretch>
            <a:fillRect/>
          </a:stretch>
        </p:blipFill>
        <p:spPr>
          <a:xfrm>
            <a:off x="718628" y="645106"/>
            <a:ext cx="5300755" cy="5247747"/>
          </a:xfrm>
          <a:prstGeom prst="rect">
            <a:avLst/>
          </a:prstGeom>
        </p:spPr>
      </p:pic>
      <p:cxnSp>
        <p:nvCxnSpPr>
          <p:cNvPr id="14" name="Straight Connector 13">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384FBE-8B05-4E12-A0E6-AB05C20AFFBC}"/>
              </a:ext>
            </a:extLst>
          </p:cNvPr>
          <p:cNvSpPr>
            <a:spLocks noGrp="1"/>
          </p:cNvSpPr>
          <p:nvPr>
            <p:ph idx="1"/>
          </p:nvPr>
        </p:nvSpPr>
        <p:spPr>
          <a:xfrm>
            <a:off x="6411684" y="2198914"/>
            <a:ext cx="5127172" cy="3670180"/>
          </a:xfrm>
        </p:spPr>
        <p:txBody>
          <a:bodyPr>
            <a:normAutofit/>
          </a:bodyPr>
          <a:lstStyle/>
          <a:p>
            <a:pPr marL="457200" indent="-457200">
              <a:buFont typeface="+mj-lt"/>
              <a:buAutoNum type="arabicPeriod"/>
            </a:pPr>
            <a:r>
              <a:rPr lang="en-US" sz="1700" dirty="0"/>
              <a:t>We see that pandas already knows by default that we have a time column and parses it to a datetime64 class. </a:t>
            </a:r>
          </a:p>
          <a:p>
            <a:pPr marL="457200" indent="-457200">
              <a:buFont typeface="+mj-lt"/>
              <a:buAutoNum type="arabicPeriod"/>
            </a:pPr>
            <a:r>
              <a:rPr lang="en-US" sz="1700" dirty="0"/>
              <a:t>The rest two columns of solar and wind are of the numeric float64 format. </a:t>
            </a:r>
          </a:p>
          <a:p>
            <a:pPr marL="457200" indent="-457200">
              <a:buFont typeface="+mj-lt"/>
              <a:buAutoNum type="arabicPeriod"/>
            </a:pPr>
            <a:r>
              <a:rPr lang="en-US" sz="1700" dirty="0"/>
              <a:t>Besides data classes we can also look at other statistics for both the columns. We can see that we have very low values for solar power with less variation. </a:t>
            </a:r>
          </a:p>
          <a:p>
            <a:pPr marL="457200" indent="-457200">
              <a:buFont typeface="+mj-lt"/>
              <a:buAutoNum type="arabicPeriod"/>
            </a:pPr>
            <a:r>
              <a:rPr lang="en-US" sz="1700" dirty="0"/>
              <a:t>However on the other hand the standard deviation of windspeed tells us that there is a lot of variation present in the windspeed column.</a:t>
            </a:r>
          </a:p>
          <a:p>
            <a:endParaRPr lang="en-US" sz="1700" dirty="0"/>
          </a:p>
          <a:p>
            <a:pPr marL="0" indent="0">
              <a:buNone/>
            </a:pPr>
            <a:endParaRPr lang="en-US" sz="1700" dirty="0"/>
          </a:p>
        </p:txBody>
      </p:sp>
      <p:sp>
        <p:nvSpPr>
          <p:cNvPr id="16" name="Rectangle 15">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Slide Number Placeholder 6">
            <a:extLst>
              <a:ext uri="{FF2B5EF4-FFF2-40B4-BE49-F238E27FC236}">
                <a16:creationId xmlns:a16="http://schemas.microsoft.com/office/drawing/2014/main" id="{0EE5AD67-1B94-44D3-81E7-BB43B66E430B}"/>
              </a:ext>
            </a:extLst>
          </p:cNvPr>
          <p:cNvSpPr>
            <a:spLocks noGrp="1"/>
          </p:cNvSpPr>
          <p:nvPr>
            <p:ph type="sldNum" sz="quarter" idx="12"/>
          </p:nvPr>
        </p:nvSpPr>
        <p:spPr>
          <a:xfrm>
            <a:off x="9900458" y="6459785"/>
            <a:ext cx="1312025" cy="365125"/>
          </a:xfrm>
        </p:spPr>
        <p:txBody>
          <a:bodyPr>
            <a:normAutofit/>
          </a:bodyPr>
          <a:lstStyle/>
          <a:p>
            <a:pPr>
              <a:spcAft>
                <a:spcPts val="600"/>
              </a:spcAft>
            </a:pPr>
            <a:fld id="{E29E76BA-A9BA-4FD5-8C9E-0C080B63341E}" type="slidenum">
              <a:rPr lang="en-US" smtClean="0"/>
              <a:pPr>
                <a:spcAft>
                  <a:spcPts val="600"/>
                </a:spcAft>
              </a:pPr>
              <a:t>7</a:t>
            </a:fld>
            <a:endParaRPr lang="en-US"/>
          </a:p>
        </p:txBody>
      </p:sp>
      <p:sp>
        <p:nvSpPr>
          <p:cNvPr id="8" name="Arrow: Left 7">
            <a:extLst>
              <a:ext uri="{FF2B5EF4-FFF2-40B4-BE49-F238E27FC236}">
                <a16:creationId xmlns:a16="http://schemas.microsoft.com/office/drawing/2014/main" id="{3A61F2BE-C645-4C2D-BDF8-40D79EFC88FE}"/>
              </a:ext>
            </a:extLst>
          </p:cNvPr>
          <p:cNvSpPr/>
          <p:nvPr/>
        </p:nvSpPr>
        <p:spPr>
          <a:xfrm>
            <a:off x="4761986" y="2074817"/>
            <a:ext cx="600044"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F2C6C5-B631-4481-91F5-E84CCAA0C01F}"/>
              </a:ext>
            </a:extLst>
          </p:cNvPr>
          <p:cNvSpPr txBox="1"/>
          <p:nvPr/>
        </p:nvSpPr>
        <p:spPr>
          <a:xfrm>
            <a:off x="5513855" y="2090420"/>
            <a:ext cx="845211" cy="523220"/>
          </a:xfrm>
          <a:prstGeom prst="rect">
            <a:avLst/>
          </a:prstGeom>
          <a:noFill/>
        </p:spPr>
        <p:txBody>
          <a:bodyPr wrap="square" rtlCol="0">
            <a:spAutoFit/>
          </a:bodyPr>
          <a:lstStyle/>
          <a:p>
            <a:r>
              <a:rPr lang="en-GB" sz="1400" dirty="0"/>
              <a:t>Column Class</a:t>
            </a:r>
            <a:endParaRPr lang="en-US" sz="1400" dirty="0"/>
          </a:p>
        </p:txBody>
      </p:sp>
      <p:sp>
        <p:nvSpPr>
          <p:cNvPr id="15" name="Arrow: Left 14">
            <a:extLst>
              <a:ext uri="{FF2B5EF4-FFF2-40B4-BE49-F238E27FC236}">
                <a16:creationId xmlns:a16="http://schemas.microsoft.com/office/drawing/2014/main" id="{D0BBD53C-066A-44F4-8F88-C81BECEB9843}"/>
              </a:ext>
            </a:extLst>
          </p:cNvPr>
          <p:cNvSpPr/>
          <p:nvPr/>
        </p:nvSpPr>
        <p:spPr>
          <a:xfrm>
            <a:off x="4485805" y="3967148"/>
            <a:ext cx="600044"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8958797-40F3-411F-B242-BEAB4E50D71F}"/>
              </a:ext>
            </a:extLst>
          </p:cNvPr>
          <p:cNvSpPr txBox="1"/>
          <p:nvPr/>
        </p:nvSpPr>
        <p:spPr>
          <a:xfrm>
            <a:off x="5237674" y="3982751"/>
            <a:ext cx="1121392" cy="523220"/>
          </a:xfrm>
          <a:prstGeom prst="rect">
            <a:avLst/>
          </a:prstGeom>
          <a:noFill/>
        </p:spPr>
        <p:txBody>
          <a:bodyPr wrap="square" rtlCol="0">
            <a:spAutoFit/>
          </a:bodyPr>
          <a:lstStyle/>
          <a:p>
            <a:r>
              <a:rPr lang="en-GB" sz="1400" dirty="0"/>
              <a:t>Descriptive statistics</a:t>
            </a:r>
            <a:endParaRPr lang="en-US" sz="1400" dirty="0"/>
          </a:p>
        </p:txBody>
      </p:sp>
    </p:spTree>
    <p:extLst>
      <p:ext uri="{BB962C8B-B14F-4D97-AF65-F5344CB8AC3E}">
        <p14:creationId xmlns:p14="http://schemas.microsoft.com/office/powerpoint/2010/main" val="1040109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E9A1-7BB3-4832-AFCC-5BAB453ACD3A}"/>
              </a:ext>
            </a:extLst>
          </p:cNvPr>
          <p:cNvSpPr>
            <a:spLocks noGrp="1"/>
          </p:cNvSpPr>
          <p:nvPr>
            <p:ph type="title"/>
          </p:nvPr>
        </p:nvSpPr>
        <p:spPr/>
        <p:txBody>
          <a:bodyPr/>
          <a:lstStyle/>
          <a:p>
            <a:r>
              <a:rPr lang="en-GB" dirty="0"/>
              <a:t>Data Visualization</a:t>
            </a:r>
            <a:endParaRPr lang="en-US" dirty="0"/>
          </a:p>
        </p:txBody>
      </p:sp>
      <p:sp>
        <p:nvSpPr>
          <p:cNvPr id="3" name="Text Placeholder 2">
            <a:extLst>
              <a:ext uri="{FF2B5EF4-FFF2-40B4-BE49-F238E27FC236}">
                <a16:creationId xmlns:a16="http://schemas.microsoft.com/office/drawing/2014/main" id="{9696E303-6AEF-4C4B-BEB5-08AF4801B723}"/>
              </a:ext>
            </a:extLst>
          </p:cNvPr>
          <p:cNvSpPr>
            <a:spLocks noGrp="1"/>
          </p:cNvSpPr>
          <p:nvPr>
            <p:ph type="body" idx="1"/>
          </p:nvPr>
        </p:nvSpPr>
        <p:spPr/>
        <p:txBody>
          <a:bodyPr/>
          <a:lstStyle/>
          <a:p>
            <a:r>
              <a:rPr lang="en-GB" dirty="0"/>
              <a:t>In this section we will be looking at various plots of the dataset in order to deepen our understanding of it. </a:t>
            </a:r>
            <a:endParaRPr lang="en-US" dirty="0"/>
          </a:p>
        </p:txBody>
      </p:sp>
      <p:sp>
        <p:nvSpPr>
          <p:cNvPr id="4" name="Slide Number Placeholder 3">
            <a:extLst>
              <a:ext uri="{FF2B5EF4-FFF2-40B4-BE49-F238E27FC236}">
                <a16:creationId xmlns:a16="http://schemas.microsoft.com/office/drawing/2014/main" id="{163362C1-9D77-4965-B8E3-C8B0CFFBD4E4}"/>
              </a:ext>
            </a:extLst>
          </p:cNvPr>
          <p:cNvSpPr>
            <a:spLocks noGrp="1"/>
          </p:cNvSpPr>
          <p:nvPr>
            <p:ph type="sldNum" sz="quarter" idx="12"/>
          </p:nvPr>
        </p:nvSpPr>
        <p:spPr/>
        <p:txBody>
          <a:bodyPr/>
          <a:lstStyle/>
          <a:p>
            <a:fld id="{E29E76BA-A9BA-4FD5-8C9E-0C080B63341E}" type="slidenum">
              <a:rPr lang="en-US" smtClean="0"/>
              <a:t>8</a:t>
            </a:fld>
            <a:endParaRPr lang="en-US"/>
          </a:p>
        </p:txBody>
      </p:sp>
    </p:spTree>
    <p:extLst>
      <p:ext uri="{BB962C8B-B14F-4D97-AF65-F5344CB8AC3E}">
        <p14:creationId xmlns:p14="http://schemas.microsoft.com/office/powerpoint/2010/main" val="2302287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0F35747-2822-4D06-BE10-CD33AC6B0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2C4466-5B1B-4361-B9D9-39ED9A8A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5BE257-FE5E-462D-81EB-67F5F07B8814}"/>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Histograms</a:t>
            </a:r>
          </a:p>
        </p:txBody>
      </p:sp>
      <p:sp>
        <p:nvSpPr>
          <p:cNvPr id="9" name="Content Placeholder 8">
            <a:extLst>
              <a:ext uri="{FF2B5EF4-FFF2-40B4-BE49-F238E27FC236}">
                <a16:creationId xmlns:a16="http://schemas.microsoft.com/office/drawing/2014/main" id="{539CA459-E419-4A6D-9FD8-EEDD46F5233D}"/>
              </a:ext>
            </a:extLst>
          </p:cNvPr>
          <p:cNvSpPr>
            <a:spLocks noGrp="1"/>
          </p:cNvSpPr>
          <p:nvPr>
            <p:ph idx="1"/>
          </p:nvPr>
        </p:nvSpPr>
        <p:spPr>
          <a:xfrm>
            <a:off x="1097279" y="2236304"/>
            <a:ext cx="5977938" cy="3652667"/>
          </a:xfrm>
        </p:spPr>
        <p:txBody>
          <a:bodyPr>
            <a:normAutofit/>
          </a:bodyPr>
          <a:lstStyle/>
          <a:p>
            <a:pPr marL="342900" indent="-342900">
              <a:buClr>
                <a:schemeClr val="tx1"/>
              </a:buClr>
              <a:buFont typeface="+mj-lt"/>
              <a:buAutoNum type="arabicPeriod"/>
            </a:pPr>
            <a:r>
              <a:rPr lang="en-GB" sz="1800" dirty="0">
                <a:solidFill>
                  <a:srgbClr val="FFFFFF"/>
                </a:solidFill>
              </a:rPr>
              <a:t>We take a look at the distribution of windspeed and solar power data present in the column by creating a histogram plot. </a:t>
            </a:r>
          </a:p>
          <a:p>
            <a:pPr marL="342900" indent="-342900">
              <a:buClr>
                <a:schemeClr val="tx1"/>
              </a:buClr>
              <a:buFont typeface="+mj-lt"/>
              <a:buAutoNum type="arabicPeriod"/>
            </a:pPr>
            <a:r>
              <a:rPr lang="en-GB" sz="1800" dirty="0">
                <a:solidFill>
                  <a:srgbClr val="FFFFFF"/>
                </a:solidFill>
              </a:rPr>
              <a:t>We can clearly see that both the columns have been heavily dominated by the value 0. This must be because for the most part of the day the recordings at every 10 minutes don’t show a great deal of change in the value of windspeed or solar power. </a:t>
            </a:r>
            <a:endParaRPr lang="en-US" sz="1800" dirty="0">
              <a:solidFill>
                <a:srgbClr val="FFFFFF"/>
              </a:solidFill>
            </a:endParaRPr>
          </a:p>
        </p:txBody>
      </p:sp>
      <p:sp>
        <p:nvSpPr>
          <p:cNvPr id="16" name="Rectangle 15">
            <a:extLst>
              <a:ext uri="{FF2B5EF4-FFF2-40B4-BE49-F238E27FC236}">
                <a16:creationId xmlns:a16="http://schemas.microsoft.com/office/drawing/2014/main" id="{FD745DAE-5A8A-44FA-937C-CD65CF7A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D09FFEAA-3FC1-487F-995F-186964657B7E}"/>
              </a:ext>
            </a:extLst>
          </p:cNvPr>
          <p:cNvPicPr>
            <a:picLocks noChangeAspect="1"/>
          </p:cNvPicPr>
          <p:nvPr/>
        </p:nvPicPr>
        <p:blipFill>
          <a:blip r:embed="rId2"/>
          <a:stretch>
            <a:fillRect/>
          </a:stretch>
        </p:blipFill>
        <p:spPr>
          <a:xfrm>
            <a:off x="8084579" y="593392"/>
            <a:ext cx="3609294" cy="2373111"/>
          </a:xfrm>
          <a:prstGeom prst="rect">
            <a:avLst/>
          </a:prstGeom>
        </p:spPr>
      </p:pic>
      <p:sp>
        <p:nvSpPr>
          <p:cNvPr id="18" name="Rectangle 17">
            <a:extLst>
              <a:ext uri="{FF2B5EF4-FFF2-40B4-BE49-F238E27FC236}">
                <a16:creationId xmlns:a16="http://schemas.microsoft.com/office/drawing/2014/main" id="{67696AA1-B1DD-4C75-9AC1-69EE9F65F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a:extLst>
              <a:ext uri="{FF2B5EF4-FFF2-40B4-BE49-F238E27FC236}">
                <a16:creationId xmlns:a16="http://schemas.microsoft.com/office/drawing/2014/main" id="{0F74C202-E49C-4381-A2DD-BE51BBAE124D}"/>
              </a:ext>
            </a:extLst>
          </p:cNvPr>
          <p:cNvPicPr>
            <a:picLocks noChangeAspect="1"/>
          </p:cNvPicPr>
          <p:nvPr/>
        </p:nvPicPr>
        <p:blipFill>
          <a:blip r:embed="rId3"/>
          <a:stretch>
            <a:fillRect/>
          </a:stretch>
        </p:blipFill>
        <p:spPr>
          <a:xfrm>
            <a:off x="8084579" y="3882473"/>
            <a:ext cx="3609294" cy="2391156"/>
          </a:xfrm>
          <a:prstGeom prst="rect">
            <a:avLst/>
          </a:prstGeom>
        </p:spPr>
      </p:pic>
      <p:sp>
        <p:nvSpPr>
          <p:cNvPr id="4" name="Slide Number Placeholder 3">
            <a:extLst>
              <a:ext uri="{FF2B5EF4-FFF2-40B4-BE49-F238E27FC236}">
                <a16:creationId xmlns:a16="http://schemas.microsoft.com/office/drawing/2014/main" id="{5DB28406-3955-4F32-BE9C-98C09A0B17B8}"/>
              </a:ext>
            </a:extLst>
          </p:cNvPr>
          <p:cNvSpPr>
            <a:spLocks noGrp="1"/>
          </p:cNvSpPr>
          <p:nvPr>
            <p:ph type="sldNum" sz="quarter" idx="12"/>
          </p:nvPr>
        </p:nvSpPr>
        <p:spPr>
          <a:xfrm>
            <a:off x="9900458" y="6459785"/>
            <a:ext cx="1312025" cy="365125"/>
          </a:xfrm>
        </p:spPr>
        <p:txBody>
          <a:bodyPr>
            <a:normAutofit/>
          </a:bodyPr>
          <a:lstStyle/>
          <a:p>
            <a:pPr>
              <a:spcAft>
                <a:spcPts val="600"/>
              </a:spcAft>
            </a:pPr>
            <a:fld id="{E29E76BA-A9BA-4FD5-8C9E-0C080B63341E}" type="slidenum">
              <a:rPr lang="en-US">
                <a:solidFill>
                  <a:schemeClr val="tx2"/>
                </a:solidFill>
              </a:rPr>
              <a:pPr>
                <a:spcAft>
                  <a:spcPts val="600"/>
                </a:spcAft>
              </a:pPr>
              <a:t>9</a:t>
            </a:fld>
            <a:endParaRPr lang="en-US">
              <a:solidFill>
                <a:schemeClr val="tx2"/>
              </a:solidFill>
            </a:endParaRPr>
          </a:p>
        </p:txBody>
      </p:sp>
    </p:spTree>
    <p:extLst>
      <p:ext uri="{BB962C8B-B14F-4D97-AF65-F5344CB8AC3E}">
        <p14:creationId xmlns:p14="http://schemas.microsoft.com/office/powerpoint/2010/main" val="280288311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31</TotalTime>
  <Words>1515</Words>
  <Application>Microsoft Office PowerPoint</Application>
  <PresentationFormat>Widescreen</PresentationFormat>
  <Paragraphs>145</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Calibri</vt:lpstr>
      <vt:lpstr>Calibri Light</vt:lpstr>
      <vt:lpstr>Retrospect</vt:lpstr>
      <vt:lpstr>Project 4: Real World Dataset IE 6910 Python ML</vt:lpstr>
      <vt:lpstr>Energy Dataset</vt:lpstr>
      <vt:lpstr>Exploring and Cleaning the dataset</vt:lpstr>
      <vt:lpstr>Looking at the shape head and tail of the dataset</vt:lpstr>
      <vt:lpstr>Check For missing values</vt:lpstr>
      <vt:lpstr>Treating for missing values</vt:lpstr>
      <vt:lpstr>Looking at few descriptive statistics and data structure of the dataset</vt:lpstr>
      <vt:lpstr>Data Visualization</vt:lpstr>
      <vt:lpstr>Histograms</vt:lpstr>
      <vt:lpstr>Line plot 1</vt:lpstr>
      <vt:lpstr>Line Plot 2</vt:lpstr>
      <vt:lpstr>Line Plot 3 </vt:lpstr>
      <vt:lpstr>Modeling and analysis</vt:lpstr>
      <vt:lpstr>Linear Regression Modelling </vt:lpstr>
      <vt:lpstr>Training and testing dataset</vt:lpstr>
      <vt:lpstr>Forecasting Models Built and Tested</vt:lpstr>
      <vt:lpstr>Autoregression (AR) Model</vt:lpstr>
      <vt:lpstr>Moving Average (MA) Model</vt:lpstr>
      <vt:lpstr>Autoregressive Moving Average (ARMA) Model</vt:lpstr>
      <vt:lpstr>Autoregressive Integrated Moving Average (ARIMA) Model</vt:lpstr>
      <vt:lpstr>Seasonal Autoregressive Integrated Moving (SARIMA) Average Model</vt:lpstr>
      <vt:lpstr>Simple Exponential Smoothing (SES) Model</vt:lpstr>
      <vt:lpstr>Holt Winter's Exponential Smoothing (HEWS) Model</vt:lpstr>
      <vt:lpstr>Conclusion</vt:lpstr>
      <vt:lpstr>Conclusion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 Real World Dataset IE 6910 Python ML</dc:title>
  <dc:creator>Abdul Najeeb</dc:creator>
  <cp:lastModifiedBy>Abdul Najeeb</cp:lastModifiedBy>
  <cp:revision>24</cp:revision>
  <dcterms:created xsi:type="dcterms:W3CDTF">2020-04-30T13:05:23Z</dcterms:created>
  <dcterms:modified xsi:type="dcterms:W3CDTF">2020-04-30T13:40:23Z</dcterms:modified>
</cp:coreProperties>
</file>